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31" r:id="rId2"/>
    <p:sldId id="460" r:id="rId3"/>
    <p:sldId id="432" r:id="rId4"/>
    <p:sldId id="480" r:id="rId5"/>
    <p:sldId id="484" r:id="rId6"/>
    <p:sldId id="447" r:id="rId7"/>
    <p:sldId id="486" r:id="rId8"/>
    <p:sldId id="483" r:id="rId9"/>
    <p:sldId id="485" r:id="rId10"/>
    <p:sldId id="433" r:id="rId11"/>
    <p:sldId id="434" r:id="rId12"/>
    <p:sldId id="476" r:id="rId13"/>
    <p:sldId id="435" r:id="rId14"/>
    <p:sldId id="437" r:id="rId15"/>
    <p:sldId id="438" r:id="rId16"/>
    <p:sldId id="439" r:id="rId17"/>
    <p:sldId id="493" r:id="rId18"/>
    <p:sldId id="441" r:id="rId19"/>
    <p:sldId id="475" r:id="rId20"/>
    <p:sldId id="482" r:id="rId21"/>
    <p:sldId id="497" r:id="rId22"/>
    <p:sldId id="442" r:id="rId23"/>
    <p:sldId id="449" r:id="rId24"/>
    <p:sldId id="471" r:id="rId25"/>
    <p:sldId id="495" r:id="rId26"/>
    <p:sldId id="494" r:id="rId27"/>
    <p:sldId id="477" r:id="rId28"/>
    <p:sldId id="468" r:id="rId29"/>
    <p:sldId id="450" r:id="rId30"/>
    <p:sldId id="451" r:id="rId31"/>
    <p:sldId id="453" r:id="rId32"/>
    <p:sldId id="452" r:id="rId33"/>
    <p:sldId id="454" r:id="rId34"/>
    <p:sldId id="456" r:id="rId35"/>
    <p:sldId id="455" r:id="rId36"/>
    <p:sldId id="458" r:id="rId37"/>
    <p:sldId id="478" r:id="rId38"/>
    <p:sldId id="469" r:id="rId39"/>
    <p:sldId id="445" r:id="rId40"/>
    <p:sldId id="479" r:id="rId41"/>
    <p:sldId id="446" r:id="rId42"/>
    <p:sldId id="481" r:id="rId43"/>
    <p:sldId id="461" r:id="rId44"/>
    <p:sldId id="474" r:id="rId45"/>
    <p:sldId id="491" r:id="rId46"/>
    <p:sldId id="492" r:id="rId47"/>
    <p:sldId id="488" r:id="rId48"/>
    <p:sldId id="489" r:id="rId49"/>
    <p:sldId id="490" r:id="rId50"/>
    <p:sldId id="487" r:id="rId51"/>
    <p:sldId id="337" r:id="rId5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235" autoAdjust="0"/>
  </p:normalViewPr>
  <p:slideViewPr>
    <p:cSldViewPr snapToGrid="0">
      <p:cViewPr varScale="1">
        <p:scale>
          <a:sx n="58" d="100"/>
          <a:sy n="58" d="100"/>
        </p:scale>
        <p:origin x="952" y="36"/>
      </p:cViewPr>
      <p:guideLst/>
    </p:cSldViewPr>
  </p:slideViewPr>
  <p:outlineViewPr>
    <p:cViewPr>
      <p:scale>
        <a:sx n="33" d="100"/>
        <a:sy n="33" d="100"/>
      </p:scale>
      <p:origin x="0" y="-635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24BA-BCD8-47E3-8879-0300F84560F3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92A6-7681-45E5-98AA-46E80F373C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9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0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84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8CEE-2147-0E4E-4642-6F4808C1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CA1573C9-E543-A231-0604-913F637AF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90FD48B-D381-451F-34B5-216B2BC6C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B48B21C-FFA0-66FC-F197-1806E2C66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77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CB7E-E11B-4526-A4A2-7139C1EB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4EBD133-16D2-0589-69B1-D4E97337B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8DCBEDC-FE90-9892-0830-528366B67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09AE2A1-88E2-1ABC-FBE1-65EC2FA4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41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76AF2-9F46-30C0-D0E4-A6727FA1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B69FF72-BD2A-487A-8E95-AC8E1DBE6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1158ED47-A3E1-6146-C44C-CCAF76114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41BFA8F-B909-34B8-4A5A-0825F5717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97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34A3-B47D-9616-D790-472FFED5B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8CFB9D0E-1A85-EC61-20F7-70F5EB5BD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CCD2982-1F38-DD00-B542-621866551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7F9973F-7260-4B4C-6BDA-3606912FC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123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97939-0C5D-8ED7-35D4-3C323E72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6BBE478-A6E6-9F98-86A4-DCF1E70C5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1719B821-6A4B-8B71-C559-880F25212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6BF6622-D5EE-A083-13DE-278244FCD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178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898B-A7D3-6039-1142-F6A6B511A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A5DC877-341A-DA96-D752-A27C91ACD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AC52138-AD24-07E1-F019-E9760BE73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5E46272-31BC-6A94-27AA-3F3EB7E9A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678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CF8A-BE0C-4F81-E2E2-EEF3F152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2D450EB-AD77-A273-6025-3F8ABF604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E58F5D0-491F-B003-29B5-1D975238E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Reprocessing a new dialyzer thoroughly removes ethylene oxide. However, the incidence of the first-use syndrome is extremely low and can be reduced significantly without reprocessing by thorough rinsing of the dialyzer and blood lines before use. 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B5EA285-382A-10A3-EF96-BB409BD45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60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3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6CA2-6C8F-C205-ADB2-DEDB9993A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D60FC4B-3D94-2BE4-2C16-CE7142A28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1D8F91A4-980B-67E3-B6DE-0FD2FBFBC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F315BA9-877B-A4E0-F931-43B9603F2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505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5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932A0-7F75-102D-08BB-FDFB72B1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80E89519-F8C9-B674-4A40-C7A4BA4ED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EEDCC71-58F4-A20D-DC98-888FB7220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6DC861A-8023-B5F9-5AA0-DCC6DA193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711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0FED6-E17F-E592-C9ED-D79E44117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D2548AD9-9187-8B29-9E6D-B6B3EE18D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DBB5A53-8BC2-395C-C927-07E10E7DB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F7DED5F-D07F-9883-B333-6A0498BC9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869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9C36E-B390-1CD7-DAE9-B48D3C24E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4A3C807-505D-82D9-1124-A89D510E6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8A52E79-24FB-5365-A744-F086EE7F6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0A046D8-406D-4794-6616-6682E9F74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387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2099-93DD-41CF-F9B5-FDF12BA34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20AEBC4-46CF-63E7-AC42-31EB0D78A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155E2329-B288-1A23-6919-D9AAFE914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B3BAC9C-F24E-4257-D453-F2FB1AF92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269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DFC52-1622-F8F1-AE1A-3BB735A3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0EC7A43-3E31-7C73-D340-9A362A122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6493C12-D47E-6610-CA6E-871AD01AE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198E8BB-BD73-C452-A337-C213CA6E6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65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evidence that dialyzer reuse is associated with viral hepatitis or human immunodeficiency virus (HIV) transmission to patients or dialysis personnel if appropriate guidelines are followed. </a:t>
            </a:r>
          </a:p>
          <a:p>
            <a:r>
              <a:rPr lang="en-US" dirty="0"/>
              <a:t>Dialyzers from patients with sepsis or acute hepatitis should not be reused.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517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6E226-93B0-992B-7D07-6C7238C5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F7CE242-DECC-AADF-08A2-2B3D090EF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8FE26F7-2816-C5EF-DF4D-310114CC4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068A1B-6558-E6C6-4286-EA4EFF4E8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500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8E2DF-C0E1-3A10-AA90-F06D81ED1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DDDEDEA-619A-1FD5-BACE-ED0A9CE93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DAD0C30-3604-697B-193C-4CB49E063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●A subsequent study that analyzed nearly 50,000 incident hemodialysis patients in the 1998 to 1999 period, with follow-up through the end of the year 2000, found that reuse practices had no effect on survival, possibly reflecting improved practices of reprocessing with peracetic acid [54].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3DF0E03-9DB1-0B06-2A7B-F0F9ADBB6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694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97539-3A77-EB43-3D8B-BA4805C6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7239BB5-6B79-0DE1-D6EB-818C9B99B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DE39FAF-CEF1-CB4A-7976-BB58A215A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73E9BBF-3B88-60E8-240E-D9F0588FC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533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74C03-6FB5-DA91-467A-B6D0B2F4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D3A817DF-825B-B9B8-23E8-AD81FA3FD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1F96613-8105-D01A-E672-248E36FE5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1566150-5EB5-85E2-C0E9-9205E2A77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133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7478F-E2CB-F4A0-7239-F5EA93BE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C32B1C4-B9D5-A329-01D5-C85767BD7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83B62CC-9F37-6073-C89D-A7273026E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2837359-0030-8D40-C10F-55ED35C57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76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0120-D6C1-2378-1873-D6148B724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B3560A2-DDAB-4B3B-ED6A-E57850C7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A7BBE1D-C3A5-8E2C-FBC4-D3B64C69B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reuse of dialyzers has almost a century-long</a:t>
            </a:r>
          </a:p>
          <a:p>
            <a:r>
              <a:rPr lang="en-US" dirty="0"/>
              <a:t>history. In 1913, the first hemodialyzer, made of</a:t>
            </a:r>
          </a:p>
          <a:p>
            <a:r>
              <a:rPr lang="en-US" dirty="0"/>
              <a:t>celloidin tubing and very difficult to assemble, was</a:t>
            </a:r>
          </a:p>
          <a:p>
            <a:r>
              <a:rPr lang="en-US" dirty="0"/>
              <a:t>cleaned and sterilized for multiple reuses to save time.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4DF3F1A-91E4-9736-1630-38FE66961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826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24E0-FF51-E398-74F7-E8474BE1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3024295-820F-1A9D-62DD-FB1FD13F5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387170D-99C6-F547-FE23-E55F78430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6000" b="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68750A2-0E44-F219-B850-96BCFA622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600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3E545-21A3-B057-3DDC-0C30E618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369E945-E2E5-E3A8-A4D8-7DB5B320B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63CC773-F9D1-07B8-ABF9-9C1073501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B17A8C-DEEB-0A30-A634-518682B42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544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D068-56E0-CEF8-8D90-608388E5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1F9FE19-FD80-3928-2472-E8DD3A60D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658C40E-43D2-4553-A7AF-4F7C133C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BBF4209-E63C-8152-54D8-D954E5C3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366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70FB-DC16-2586-980E-A841F853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3FDAF4A-A09A-0B60-562B-8B4AA546B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1735E1F-DC56-2C95-2100-BBACFBF6F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FBFFFF4-1915-50FF-D447-D10016F86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799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ADB1-190E-B4F6-14A2-821272EC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8AF8F12-41A6-313B-AEB1-DC745528B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E63CDCB-9078-18A6-ED51-91D4B45F4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D9C7CC7-E0F8-237F-E747-B3A6F5E7C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005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F074-D33B-5015-994B-3C55F502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0980D7F-80AD-B4B3-05D1-7F1D69AA9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482A8C7-81FB-3FDC-704E-74859AF2D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98F9500-ED8D-E0AB-274C-465274C40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50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1EBC-9424-FA4F-9ACD-D91C0E87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5E283F8-E317-B17F-00E1-A971488F5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C218EDF-3246-897C-1E6E-31C60EC66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31D4025-1543-FA47-EDA5-BC5148F7D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169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E389C-7511-8AAF-F62A-3F2E107C1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8511E4C7-19AA-404A-D651-7628E24C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0D48EFE-51B7-3EF9-5E77-B56C5B22D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609D988-D4B2-B76B-7D08-4E5A76C8F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996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FD83-6584-DD61-1353-80BCE801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5FB6C31-6295-32E1-32FF-7CE9DDCF2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BE875D6-0882-7156-EDB7-D8EACAD6C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FF8A920-B03E-935D-72B0-9B4F1E623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343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5318A-AE2C-D2F3-30E9-00F1183B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A68F786-09C9-7548-A686-0B7D88FD5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468B199-6FDA-5E2C-92EF-D67CE36FB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6000" b="0" dirty="0"/>
              <a:t>กกกกก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BFD02B6-1C7F-C171-95C1-C1957004E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4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52B2D-143A-525B-7291-E808C58A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AABDB79-EAE5-4352-503F-B8FECEBBD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2C0A0F0-4F4B-D512-67F5-FBEBA8281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dirty="0"/>
              <a:t>ข้อสาม ผลดีต่อ</a:t>
            </a:r>
            <a:r>
              <a:rPr lang="th-TH" dirty="0" err="1"/>
              <a:t>ผป</a:t>
            </a:r>
            <a:r>
              <a:rPr lang="th-TH" dirty="0"/>
              <a:t> โดยตรง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2795E66-7221-CF3A-A849-C9F6C0288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477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9082-DDB9-882D-DEEE-52371A7B7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DA5FAF4-3331-C05E-E302-9E08C21C1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D0A2BDC-2CF0-3EAD-37E7-4D0F907CA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dirty="0"/>
              <a:t>ข้อสาม ผลดีต่อ</a:t>
            </a:r>
            <a:r>
              <a:rPr lang="th-TH" dirty="0" err="1"/>
              <a:t>ผป</a:t>
            </a:r>
            <a:r>
              <a:rPr lang="th-TH" dirty="0"/>
              <a:t> โดยตรง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DB7789C-8D2C-18B3-5524-9E550C06D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4813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9A65B-81EF-B5D3-122D-D32CF22C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8B469D0-3C81-0F04-288F-DDCE831B5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A4217C0-D8C0-A28E-3B18-D40EB9A5E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1A530B1-5FEC-8CF7-8CAA-7852550A7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681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8D0F-8AC4-3BB7-2FF6-7142BA0B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60DF949-3BD5-461F-1320-D897A3638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D63D985-2EB8-4FB1-4871-10A91BA3A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fiber bundle volume (FBV) provides an indirect estimate of the change in dialyzer clearance. The FBV is the total fluid volume contained on the blood side of the membrane </a:t>
            </a:r>
          </a:p>
          <a:p>
            <a:r>
              <a:rPr lang="en-US" sz="1800" dirty="0">
                <a:solidFill>
                  <a:srgbClr val="7030A0"/>
                </a:solidFill>
                <a:effectLst/>
                <a:latin typeface="Kanit Light" pitchFamily="2" charset="-34"/>
                <a:ea typeface="Aptos" panose="020B0004020202020204" pitchFamily="34" charset="0"/>
              </a:rPr>
              <a:t>. The baseline FBV should be determined before the dialyzer is used for the first time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●</a:t>
            </a:r>
            <a:r>
              <a:rPr lang="en-US" sz="1800" b="1" dirty="0">
                <a:effectLst/>
                <a:latin typeface="Kanit Light" pitchFamily="2" charset="-34"/>
                <a:ea typeface="Aptos" panose="020B0004020202020204" pitchFamily="34" charset="0"/>
              </a:rPr>
              <a:t>Ultrafiltration capability –</a:t>
            </a:r>
            <a:r>
              <a:rPr lang="en-US" sz="1800" dirty="0">
                <a:effectLst/>
                <a:latin typeface="Kanit Light" pitchFamily="2" charset="-34"/>
                <a:ea typeface="Aptos" panose="020B0004020202020204" pitchFamily="34" charset="0"/>
              </a:rPr>
              <a:t> The ultrafiltration capability (</a:t>
            </a:r>
            <a:r>
              <a:rPr lang="en-US" sz="1800" dirty="0" err="1">
                <a:effectLst/>
                <a:latin typeface="Kanit Light" pitchFamily="2" charset="-34"/>
                <a:ea typeface="Aptos" panose="020B0004020202020204" pitchFamily="34" charset="0"/>
              </a:rPr>
              <a:t>ie</a:t>
            </a:r>
            <a:r>
              <a:rPr lang="en-US" sz="1800" dirty="0">
                <a:effectLst/>
                <a:latin typeface="Kanit Light" pitchFamily="2" charset="-34"/>
                <a:ea typeface="Aptos" panose="020B0004020202020204" pitchFamily="34" charset="0"/>
              </a:rPr>
              <a:t>, in vitro ultrafiltration coefficient) of the dialyzer is determined by measuring the volume of water that passes through the membrane at a given temperature and pressure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8E39DB4-F425-DDAA-285E-C0286CC02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486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26DD-7A3D-4486-4199-3859B23A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EB693D8-24D9-85F3-2E32-5D304822C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A63F9D6-6D78-1C6E-3949-07A67C675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fiber bundle volume (FBV) provides an indirect estimate of the change in dialyzer clearance. The FBV is the total fluid volume contained on the blood side of the membrane </a:t>
            </a:r>
          </a:p>
          <a:p>
            <a:r>
              <a:rPr lang="en-US" sz="1800" dirty="0">
                <a:solidFill>
                  <a:srgbClr val="7030A0"/>
                </a:solidFill>
                <a:effectLst/>
                <a:latin typeface="Kanit Light" pitchFamily="2" charset="-34"/>
                <a:ea typeface="Aptos" panose="020B0004020202020204" pitchFamily="34" charset="0"/>
              </a:rPr>
              <a:t>. The baseline FBV should be determined before the dialyzer is used for the first time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●</a:t>
            </a:r>
            <a:r>
              <a:rPr lang="en-US" sz="1800" b="1" dirty="0">
                <a:effectLst/>
                <a:latin typeface="Kanit Light" pitchFamily="2" charset="-34"/>
                <a:ea typeface="Aptos" panose="020B0004020202020204" pitchFamily="34" charset="0"/>
              </a:rPr>
              <a:t>Ultrafiltration capability –</a:t>
            </a:r>
            <a:r>
              <a:rPr lang="en-US" sz="1800" dirty="0">
                <a:effectLst/>
                <a:latin typeface="Kanit Light" pitchFamily="2" charset="-34"/>
                <a:ea typeface="Aptos" panose="020B0004020202020204" pitchFamily="34" charset="0"/>
              </a:rPr>
              <a:t> The ultrafiltration capability (</a:t>
            </a:r>
            <a:r>
              <a:rPr lang="en-US" sz="1800" dirty="0" err="1">
                <a:effectLst/>
                <a:latin typeface="Kanit Light" pitchFamily="2" charset="-34"/>
                <a:ea typeface="Aptos" panose="020B0004020202020204" pitchFamily="34" charset="0"/>
              </a:rPr>
              <a:t>ie</a:t>
            </a:r>
            <a:r>
              <a:rPr lang="en-US" sz="1800" dirty="0">
                <a:effectLst/>
                <a:latin typeface="Kanit Light" pitchFamily="2" charset="-34"/>
                <a:ea typeface="Aptos" panose="020B0004020202020204" pitchFamily="34" charset="0"/>
              </a:rPr>
              <a:t>, in vitro ultrafiltration coefficient) of the dialyzer is determined by measuring the volume of water that passes through the membrane at a given temperature and pressure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3592BCF-CB0D-E33C-7268-10457CB38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453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9758-E519-7296-D793-203595B1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8C1CD63B-4153-EBF5-64A5-7B8D72C81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0D5EBE7-973C-9354-878A-C439538BD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0FC1AB0-F7CA-51E4-3CD8-355BE4A79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1970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D56B-9FAA-CEC4-EE27-6899E307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0D83036-BBDE-EE81-5BD7-B581AB243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9E0CF7D-5880-9B1F-9EB6-D24C4F8BF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3BFEA55-7E5D-A0D2-E383-D9929C4EB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534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E7D0E-9CA3-FA9A-E219-9A31727F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7E26D28-7AE9-B81C-8E0F-EE6DF9A01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8567964-BE33-895B-9E54-7895B04C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7BD63A0-2457-6583-915C-887ECF61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087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24C53-11F6-99D6-2586-763677A9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BFCFA1D-C93B-19E2-FBAB-3A1874284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A4DE417-6EE9-ACF6-31D3-85AA045F5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ราคาเท่ากัน</a:t>
            </a:r>
          </a:p>
          <a:p>
            <a:r>
              <a:rPr lang="en-US" dirty="0"/>
              <a:t>measuring the concentration of peroxide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932FC5E-85B7-3CFF-6028-BD86B59DE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2169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EDCF-D7B0-D789-B655-240BF8A4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812027F-7F17-A269-FA8B-10E50FED6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E7E0626-E341-5D60-75F2-9F09B1E90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BE113EC-6DB2-C8FE-F968-47BDE3A0E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138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2EAD-5A3D-EBE8-D451-85F0275B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210E48B-2655-202C-065D-E89A3B058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FE130D2-B547-8DDE-3CFF-F1699B3E8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1988900-57CB-4FC4-D810-0EF7DBBA0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89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9470-1186-463F-2002-5F7B621C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892B23A-9DF8-816A-B214-9F9372BB2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6C0E110-4F95-6959-C8CA-6B90E90C5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49563A9-E8A4-11A3-6777-E30DC2FF3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69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98FDC-8906-4CAC-3320-C807A9B79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94D523E-0CD3-F8C0-C4C2-2A02512D8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EA57AC0-C1DE-9AD1-D9C1-7C3194678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8D54C79-770E-F7BA-21DF-D12D4731B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268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A5D9-C8FF-2E34-F729-72A6AA89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DEF610F-6D83-2EA0-43BC-0D2376EAB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42288ED-4EDF-FA78-6E05-C839220D0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29D5B2A-76EE-054B-620D-30F7F4C9F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15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8BD50-188B-D930-2828-CEB6BAB4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35E1B54-CDD1-F212-585F-0C3E6FFDB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41A024B-C76A-E362-28DD-979C95D1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D876103-42F7-ED13-5D4D-B1E953CFD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23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41816A-4F50-0B7F-D642-A106A981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AC07851-A614-509E-9A71-21605EE3F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9C4CD1B-D914-A59E-7EFF-5BE4975D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A3BAD8-9680-F770-C917-1164C1C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CA6D31-975F-868D-7E4F-09BC1209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6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F4A5F5-2B61-1FBE-0E5F-BC1E52A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BF5DA81-BB7B-0EBE-6EC2-5479511BF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CC4D5C-8224-927F-8161-711548BD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B041D8-B5FE-0518-3EC5-B6EF5304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461008-8C1B-ABB7-3DA5-5C94C71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9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A9AE3BC-AFDD-8339-56D3-3D06412C4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A63B617-4528-3E7B-DF15-C994B9E4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A8F6E0-70EF-9683-CD34-560C19CB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A8F8E3-5C3A-BADC-B339-D67FBF69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3C862FE-4A5E-18D0-4DA8-FB63C59B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7318FA-152C-5EF2-4508-E3778A21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52583F-8465-7CEF-F653-3E2B8BE7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657AF2-E645-9F8B-BF10-64DD3E16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87D934-BF4B-42D2-8ED9-0BD6BAD8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21E08B-09EC-5EEA-2BE3-AF7CF8AD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109F03-AAD5-C506-7C2C-0AAD0E8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5E6FD5E-400B-D8B6-B381-0660370A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856492-CBE9-83ED-13B6-509CFDC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71D1EE-4175-4C4F-1979-D11D320C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D810289-7AF4-CC96-B246-167E7023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6995C9-D2FD-13E8-D6FF-86F8551E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299F0E-E2D7-2DC1-2219-E282A466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6084D20-EF38-FAC8-57E4-4B9F3D0C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44D4D39-8ABD-09D7-EB55-FA5DC958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ED8901-84DB-F050-A9F0-CBFA42ED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DD23D61-A8DA-2E4C-5A34-14665E2E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8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B45946-45E8-DEA2-8F6E-E1F666DA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BDA87DB-C2D2-7BA6-174C-981EBBBB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E52C03-EF70-1121-6B85-D66266A9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8828277-8176-4D05-E8E5-0A869D27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58F3ED4-CF4B-8E2C-4DE3-40D0ACF21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8E8F3E1-D10C-0851-98BF-5560FFFE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94F33C-BDBA-9896-62AB-235E7CA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278B90A-3685-ABB0-C271-1012F7C9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CBF520-345D-7068-3BBC-46937EAB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A5866D0-A911-4607-EF0B-65EA60B5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6055C8C-B803-4E39-E861-7A2EF49C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2B5FB4-42D9-30D1-5A42-593F746F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9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4F7C354-B9B8-DB38-CF37-35E17FE6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35F7B98-C1C8-65DE-C47C-99896CFB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2DF2DC1-1C56-10F5-2D73-B81F55EA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1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94B97B-AD4D-37FC-D202-CE03C62A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AC7D7F-97A5-F1CF-A100-DB3C9ADF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7F868E0-36B0-AA7D-B25B-85F30BD99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CDC6368-BC0D-29B6-7829-562A3339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8BBF4F-58D7-8592-F0C4-B7F54A9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2C2A4CA-3F8A-2F36-891B-33A3421E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7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9CF69C-EC1F-F736-C76C-360533D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055343A-FEE7-25F9-0133-32144BC6E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2129BAA-5B1F-8671-8F06-385417BA9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2544101-A3A7-F532-B315-E3BAEC3D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F5F2714-26C0-57F6-ADF8-71960438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4C818BD-FE8D-80A3-8987-C2E50273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5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8CB277B-C7F8-4347-ABB9-E24A8E45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BB1C4E-0849-2559-1AAB-860624B2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A472B6-4325-47DE-85E9-8DDE0193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DAD7-36CC-44EB-B4B3-78C231BE56AD}" type="datetimeFigureOut">
              <a:rPr lang="th-TH" smtClean="0"/>
              <a:t>05/04/68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D0B600-DE99-AF70-57F9-D778C21C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C30E7-F4B1-E6EE-27C2-AA87AF2AE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1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31F58EF-5943-F6D7-400C-3ACC9BF47358}"/>
              </a:ext>
            </a:extLst>
          </p:cNvPr>
          <p:cNvSpPr txBox="1"/>
          <p:nvPr/>
        </p:nvSpPr>
        <p:spPr>
          <a:xfrm>
            <a:off x="663880" y="1477477"/>
            <a:ext cx="105260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Kanit" pitchFamily="2" charset="-34"/>
                <a:cs typeface="Kanit" pitchFamily="2" charset="-34"/>
              </a:rPr>
              <a:t>Dialyzer Reuse </a:t>
            </a:r>
          </a:p>
          <a:p>
            <a:pPr algn="ctr"/>
            <a:r>
              <a:rPr lang="en-US" sz="5400" dirty="0">
                <a:latin typeface="Kanit" pitchFamily="2" charset="-34"/>
                <a:cs typeface="Kanit" pitchFamily="2" charset="-34"/>
              </a:rPr>
              <a:t>or </a:t>
            </a:r>
          </a:p>
          <a:p>
            <a:pPr algn="ctr"/>
            <a:r>
              <a:rPr lang="en-US" sz="5400" dirty="0">
                <a:latin typeface="Kanit" pitchFamily="2" charset="-34"/>
                <a:cs typeface="Kanit" pitchFamily="2" charset="-34"/>
              </a:rPr>
              <a:t>Dialyzer Reprocessing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179375-62DC-D639-3DDE-9237E29BB757}"/>
              </a:ext>
            </a:extLst>
          </p:cNvPr>
          <p:cNvSpPr txBox="1"/>
          <p:nvPr/>
        </p:nvSpPr>
        <p:spPr>
          <a:xfrm>
            <a:off x="7689127" y="5239958"/>
            <a:ext cx="4135443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พ. เจริญ เกียรติวัชรชัย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21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เมย </a:t>
            </a: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2568: 16:00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น</a:t>
            </a:r>
            <a:endParaRPr lang="en-US" b="0" u="none" strike="noStrike" baseline="0" dirty="0">
              <a:solidFill>
                <a:srgbClr val="000000"/>
              </a:solidFill>
              <a:latin typeface="Kanit" pitchFamily="2" charset="-34"/>
              <a:ea typeface="KaiTi" panose="020B0503020204020204" pitchFamily="49" charset="-122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5AB45-8C67-9ABD-9046-2F5CB93C5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6C30A12-0AD9-57BA-A0F9-6A8B7B364409}"/>
              </a:ext>
            </a:extLst>
          </p:cNvPr>
          <p:cNvSpPr txBox="1"/>
          <p:nvPr/>
        </p:nvSpPr>
        <p:spPr>
          <a:xfrm>
            <a:off x="0" y="1966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ปัจจัยที่ต้องคำนึงก่อนการ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BB9C9B-FBEB-126E-9740-ACCAF51F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8" y="940702"/>
            <a:ext cx="7746718" cy="572065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1F5A0489-997E-CD07-B745-39678525F7FE}"/>
              </a:ext>
            </a:extLst>
          </p:cNvPr>
          <p:cNvSpPr/>
          <p:nvPr/>
        </p:nvSpPr>
        <p:spPr>
          <a:xfrm>
            <a:off x="4601540" y="1299874"/>
            <a:ext cx="2317734" cy="9898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98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83211-2831-7833-6AC7-1F0AA8D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B0F2DF8-FDAD-43C1-0DB3-13030B8918F0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Economic aspect: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F5C014E9-36C0-94EC-1346-90E26FC64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298"/>
              </p:ext>
            </p:extLst>
          </p:nvPr>
        </p:nvGraphicFramePr>
        <p:xfrm>
          <a:off x="1787856" y="1948699"/>
          <a:ext cx="9280477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964">
                  <a:extLst>
                    <a:ext uri="{9D8B030D-6E8A-4147-A177-3AD203B41FA5}">
                      <a16:colId xmlns:a16="http://schemas.microsoft.com/office/drawing/2014/main" val="436821974"/>
                    </a:ext>
                  </a:extLst>
                </a:gridCol>
                <a:gridCol w="5704513">
                  <a:extLst>
                    <a:ext uri="{9D8B030D-6E8A-4147-A177-3AD203B41FA5}">
                      <a16:colId xmlns:a16="http://schemas.microsoft.com/office/drawing/2014/main" val="337215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dirty="0">
                          <a:latin typeface="Kanit" pitchFamily="2" charset="-34"/>
                          <a:cs typeface="Kanit" pitchFamily="2" charset="-34"/>
                        </a:rPr>
                        <a:t>Dialyzer </a:t>
                      </a:r>
                      <a:endParaRPr lang="th-TH" sz="3400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latin typeface="Kanit" pitchFamily="2" charset="-34"/>
                          <a:cs typeface="Kanit" pitchFamily="2" charset="-34"/>
                        </a:rPr>
                        <a:t>Reuse</a:t>
                      </a:r>
                      <a:endParaRPr lang="th-TH" sz="3400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1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Kanit" pitchFamily="2" charset="-34"/>
                          <a:cs typeface="Kanit" pitchFamily="2" charset="-34"/>
                        </a:rPr>
                        <a:t>Sureflux</a:t>
                      </a: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  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Kanit" pitchFamily="2" charset="-34"/>
                          <a:cs typeface="Kanit" pitchFamily="2" charset="-34"/>
                        </a:rPr>
                        <a:t>ค่าอุปกรณ์การล้างตัวกรอง</a:t>
                      </a: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 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3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FB 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Kanit" pitchFamily="2" charset="-34"/>
                          <a:cs typeface="Kanit" pitchFamily="2" charset="-34"/>
                        </a:rPr>
                        <a:t>ค่ายาฆ่าเชื้อตัวกรอง </a:t>
                      </a: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 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8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HiF20=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Kanit" pitchFamily="2" charset="-34"/>
                          <a:cs typeface="Kanit" pitchFamily="2" charset="-34"/>
                        </a:rPr>
                        <a:t>ค่าพื้นที่จัดเก็บตัวกรอง </a:t>
                      </a: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4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Kanit" pitchFamily="2" charset="-34"/>
                          <a:cs typeface="Kanit" pitchFamily="2" charset="-34"/>
                        </a:rPr>
                        <a:t>ค่าแรง</a:t>
                      </a:r>
                      <a:r>
                        <a:rPr lang="en-US" sz="3000" dirty="0">
                          <a:latin typeface="Kanit" pitchFamily="2" charset="-34"/>
                          <a:cs typeface="Kanit" pitchFamily="2" charset="-34"/>
                        </a:rPr>
                        <a:t> = ?</a:t>
                      </a:r>
                      <a:endParaRPr lang="th-TH" sz="30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67178"/>
                  </a:ext>
                </a:extLst>
              </a:tr>
            </a:tbl>
          </a:graphicData>
        </a:graphic>
      </p:graphicFrame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061F4580-232A-4B31-7A8D-B51812D6C807}"/>
              </a:ext>
            </a:extLst>
          </p:cNvPr>
          <p:cNvSpPr/>
          <p:nvPr/>
        </p:nvSpPr>
        <p:spPr>
          <a:xfrm>
            <a:off x="4851093" y="1981750"/>
            <a:ext cx="1167788" cy="530097"/>
          </a:xfrm>
          <a:prstGeom prst="chevr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72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3A525-9B1F-1DC2-543B-033301C4A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B0C98BA-B2DB-C999-FF0D-1326DC84D709}"/>
              </a:ext>
            </a:extLst>
          </p:cNvPr>
          <p:cNvSpPr txBox="1"/>
          <p:nvPr/>
        </p:nvSpPr>
        <p:spPr>
          <a:xfrm>
            <a:off x="0" y="1966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ปัจจัยที่ต้องคำนึงก่อนการ </a:t>
            </a:r>
            <a:r>
              <a:rPr lang="en-US" sz="360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89B4BFD-B3C7-E2E9-848D-B68BA4FCB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8" y="940702"/>
            <a:ext cx="7746718" cy="572065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0B9A9A32-9B58-0806-EF4D-420161D224D6}"/>
              </a:ext>
            </a:extLst>
          </p:cNvPr>
          <p:cNvSpPr/>
          <p:nvPr/>
        </p:nvSpPr>
        <p:spPr>
          <a:xfrm>
            <a:off x="6929960" y="3015553"/>
            <a:ext cx="2317734" cy="9437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C646B-9C45-58E8-9013-1BB67769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AD06E16-97A6-7081-B31C-403CEC2CC015}"/>
              </a:ext>
            </a:extLst>
          </p:cNvPr>
          <p:cNvSpPr txBox="1"/>
          <p:nvPr/>
        </p:nvSpPr>
        <p:spPr>
          <a:xfrm>
            <a:off x="0" y="36749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Safety concern: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BF24AD4D-34D1-7F33-E610-51A1C84A5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42466"/>
              </p:ext>
            </p:extLst>
          </p:nvPr>
        </p:nvGraphicFramePr>
        <p:xfrm>
          <a:off x="1302927" y="1441912"/>
          <a:ext cx="9586146" cy="504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093">
                  <a:extLst>
                    <a:ext uri="{9D8B030D-6E8A-4147-A177-3AD203B41FA5}">
                      <a16:colId xmlns:a16="http://schemas.microsoft.com/office/drawing/2014/main" val="436821974"/>
                    </a:ext>
                  </a:extLst>
                </a:gridCol>
                <a:gridCol w="5454053">
                  <a:extLst>
                    <a:ext uri="{9D8B030D-6E8A-4147-A177-3AD203B41FA5}">
                      <a16:colId xmlns:a16="http://schemas.microsoft.com/office/drawing/2014/main" val="3372158374"/>
                    </a:ext>
                  </a:extLst>
                </a:gridCol>
              </a:tblGrid>
              <a:tr h="816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>
                          <a:latin typeface="Kanit" pitchFamily="2" charset="-34"/>
                          <a:cs typeface="Kanit" pitchFamily="2" charset="-34"/>
                        </a:rPr>
                        <a:t>ผู้ป่วย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0" dirty="0">
                          <a:latin typeface="Kanit" pitchFamily="2" charset="-34"/>
                          <a:cs typeface="Kanit" pitchFamily="2" charset="-34"/>
                        </a:rPr>
                        <a:t>เจ้าหน้าที่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10897"/>
                  </a:ext>
                </a:extLst>
              </a:tr>
              <a:tr h="7256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</a:rPr>
                        <a:t>dialyzer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Kanit Light" pitchFamily="2" charset="-34"/>
                          <a:cs typeface="Kanit Light" pitchFamily="2" charset="-34"/>
                        </a:rPr>
                        <a:t>- </a:t>
                      </a:r>
                      <a:endParaRPr lang="th-TH" sz="28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39556"/>
                  </a:ext>
                </a:extLst>
              </a:tr>
              <a:tr h="725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Kanit Light" pitchFamily="2" charset="-34"/>
                          <a:cs typeface="Kanit Light" pitchFamily="2" charset="-34"/>
                        </a:rPr>
                        <a:t>อันตรายจากสารเคมีตกค้าง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Kanit Light" pitchFamily="2" charset="-34"/>
                          <a:cs typeface="Kanit Light" pitchFamily="2" charset="-34"/>
                        </a:rPr>
                        <a:t>ปนเปื้อน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89584"/>
                  </a:ext>
                </a:extLst>
              </a:tr>
              <a:tr h="278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u="none" strike="noStrike" baseline="0" dirty="0">
                          <a:latin typeface="Kanit Light" pitchFamily="2" charset="-34"/>
                          <a:cs typeface="Kanit Light" pitchFamily="2" charset="-34"/>
                        </a:rPr>
                        <a:t>การติดเชื้อ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</a:rPr>
                        <a:t>The risk of transmission of HBV is 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</a:rPr>
                        <a:t> 30% after a mucosal exposure, 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</a:rPr>
                        <a:t> 3% for HCV, and 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800" dirty="0">
                          <a:latin typeface="Kanit Light" pitchFamily="2" charset="-34"/>
                          <a:cs typeface="Kanit Light" pitchFamily="2" charset="-34"/>
                        </a:rPr>
                        <a:t>  0.3% for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4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D617-623B-9815-9154-0460A81D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D9CE184-FABE-538A-8E6F-2DBDF790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7833" y="1803176"/>
            <a:ext cx="6794090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 Light" pitchFamily="2" charset="-34"/>
                <a:cs typeface="Kanit Light" pitchFamily="2" charset="-34"/>
              </a:rPr>
              <a:t>First use syndrome</a:t>
            </a: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 Light" pitchFamily="2" charset="-34"/>
                <a:cs typeface="Kanit Light" pitchFamily="2" charset="-34"/>
              </a:rPr>
              <a:t>Type A reaction</a:t>
            </a: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 Light" pitchFamily="2" charset="-34"/>
                <a:cs typeface="Kanit Light" pitchFamily="2" charset="-34"/>
              </a:rPr>
              <a:t>Type B reaction</a:t>
            </a:r>
            <a:endParaRPr lang="th-TH" sz="26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F7FE61C-2B99-1FFE-7315-CA56BB039889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Dialyzer reaction: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6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8975-D3E2-2CD5-529E-25414EBA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D19C03B-0494-0882-3F83-E7B1E027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68" y="1626196"/>
            <a:ext cx="10294374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ส่วนใหญ่มักเกิดอาการภายในไม่กี่นาทีแรกหลังเริ่มฟอกเลือด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 ผู้ป่วยมีอาการ เช่น ร้อนบริเวณเส้น คัน ผื่นลมพิษ ปวดศีรษะ คลื่นไส้อาเจียน </a:t>
            </a:r>
            <a:r>
              <a:rPr lang="en-US" sz="2800" dirty="0">
                <a:latin typeface="Kanit Light" pitchFamily="2" charset="-34"/>
                <a:cs typeface="Kanit Light" pitchFamily="2" charset="-34"/>
                <a:sym typeface="Wingdings" panose="05000000000000000000" pitchFamily="2" charset="2"/>
              </a:rPr>
              <a:t> 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ความดันโลหิตตกหรือหัวใจหยุดเต้น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สาเหตุส่วนใหญ่เกิดจากการแพ้สารฆ่าเชื้อ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ethylene oxide 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ที่ตกค้างอยู่ในตัวกรองใหม่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1AC0318-8227-DD92-B6EE-482B5E24F6C6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First use syndrome: Type A reaction</a:t>
            </a:r>
          </a:p>
        </p:txBody>
      </p:sp>
    </p:spTree>
    <p:extLst>
      <p:ext uri="{BB962C8B-B14F-4D97-AF65-F5344CB8AC3E}">
        <p14:creationId xmlns:p14="http://schemas.microsoft.com/office/powerpoint/2010/main" val="2760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83B5-CA93-B73F-F877-ACB9F864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634284C-50F4-E3F7-2522-EDDBCD94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68" y="1626196"/>
            <a:ext cx="9642246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ผู้ป่วยอาจแสดงอาการแน่นหน้าอก ปวดหลัง เหนื่อย คลื่นไส้อาเจียน หรือความดันต่ำ อาการมักเกิดช่วง 15-30 นาทีแรกหลังเริ่มการฟอกเลือดและอาการสามารถดีขึ้นได้เอง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สาเหตุเกิดจากการกระตุ้นคอมพลีเมน</a:t>
            </a:r>
            <a:r>
              <a:rPr lang="th-TH" sz="2800" dirty="0" err="1">
                <a:latin typeface="Kanit Light" pitchFamily="2" charset="-34"/>
                <a:cs typeface="Kanit Light" pitchFamily="2" charset="-34"/>
              </a:rPr>
              <a:t>ต์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ด้วยตัวกรองที่มี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biocompatibility </a:t>
            </a:r>
            <a:r>
              <a:rPr lang="th-TH" sz="28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ต่ำ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3724035-D0D4-83C1-621A-EAA09F7BC021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First use syndrome: Type B reaction</a:t>
            </a:r>
          </a:p>
        </p:txBody>
      </p:sp>
    </p:spTree>
    <p:extLst>
      <p:ext uri="{BB962C8B-B14F-4D97-AF65-F5344CB8AC3E}">
        <p14:creationId xmlns:p14="http://schemas.microsoft.com/office/powerpoint/2010/main" val="10063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A8FEB3-BC16-563A-C130-336EE62E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81" y="0"/>
            <a:ext cx="10478038" cy="396895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C203A8-3CAB-072D-F477-812A24CB6FF7}"/>
              </a:ext>
            </a:extLst>
          </p:cNvPr>
          <p:cNvSpPr txBox="1"/>
          <p:nvPr/>
        </p:nvSpPr>
        <p:spPr>
          <a:xfrm>
            <a:off x="856981" y="4197024"/>
            <a:ext cx="104780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Kanit "/>
                <a:cs typeface="Kanit Light" pitchFamily="2" charset="-34"/>
              </a:rPr>
              <a:t>The rate of ARs was higher in sessions using </a:t>
            </a:r>
            <a:r>
              <a:rPr lang="en-US" dirty="0">
                <a:solidFill>
                  <a:srgbClr val="C00000"/>
                </a:solidFill>
                <a:latin typeface="Kanit "/>
                <a:cs typeface="Kanit Light" pitchFamily="2" charset="-34"/>
              </a:rPr>
              <a:t>PS dialyzer </a:t>
            </a:r>
            <a:r>
              <a:rPr lang="en-US" dirty="0">
                <a:latin typeface="Kanit "/>
                <a:cs typeface="Kanit Light" pitchFamily="2" charset="-34"/>
              </a:rPr>
              <a:t>compared with </a:t>
            </a:r>
            <a:r>
              <a:rPr lang="en-US" dirty="0">
                <a:solidFill>
                  <a:srgbClr val="C00000"/>
                </a:solidFill>
                <a:latin typeface="Kanit "/>
                <a:cs typeface="Kanit Light" pitchFamily="2" charset="-34"/>
              </a:rPr>
              <a:t>conventional dialyzer </a:t>
            </a:r>
            <a:r>
              <a:rPr lang="en-US" dirty="0">
                <a:latin typeface="Kanit "/>
                <a:cs typeface="Kanit Light" pitchFamily="2" charset="-34"/>
              </a:rPr>
              <a:t>types case-patients were significantly more likely to be receiving ACE </a:t>
            </a:r>
            <a:r>
              <a:rPr lang="en-US" dirty="0" err="1">
                <a:latin typeface="Kanit "/>
                <a:cs typeface="Kanit Light" pitchFamily="2" charset="-34"/>
              </a:rPr>
              <a:t>i</a:t>
            </a:r>
            <a:r>
              <a:rPr lang="en-US" dirty="0">
                <a:latin typeface="Kanit "/>
                <a:cs typeface="Kanit Light" pitchFamily="2" charset="-34"/>
              </a:rPr>
              <a:t> (RR = 7.9) (enalapril 70%, captopril 30%).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Kanit "/>
                <a:cs typeface="Kanit Light" pitchFamily="2" charset="-34"/>
              </a:rPr>
              <a:t>Reuse with </a:t>
            </a:r>
            <a:r>
              <a:rPr lang="en-US" dirty="0">
                <a:solidFill>
                  <a:srgbClr val="C00000"/>
                </a:solidFill>
                <a:latin typeface="Kanit "/>
                <a:cs typeface="Kanit Light" pitchFamily="2" charset="-34"/>
              </a:rPr>
              <a:t>peracetic</a:t>
            </a:r>
            <a:endParaRPr lang="th-TH" dirty="0">
              <a:solidFill>
                <a:srgbClr val="C00000"/>
              </a:solidFill>
              <a:latin typeface="Kanit 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55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CD27-D59E-0C82-8323-39C03E2B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63A45F9-9C7C-73A1-99F3-D68DC8699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883" y="1586867"/>
            <a:ext cx="10412361" cy="46566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จากโรงงาน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: 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400" dirty="0">
                <a:latin typeface="Kanit Light" pitchFamily="2" charset="-34"/>
                <a:cs typeface="Kanit Light" pitchFamily="2" charset="-34"/>
              </a:rPr>
              <a:t>ตัวกรองเลือดตัวใหม่ก็มีสารตกค้างหลายชนิดที่เกิดจากกระบวนการผลิต ซึ่งจำเป็นต้องมีการล้างตัวกรองก่อนนำไปใช้กับผู้ป่วย</a:t>
            </a:r>
            <a:endParaRPr lang="en-US" sz="2800" dirty="0">
              <a:latin typeface="Kanit Light" pitchFamily="2" charset="-34"/>
              <a:cs typeface="Kanit Ligh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จากการ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reuse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400" dirty="0">
                <a:latin typeface="Kanit Light" pitchFamily="2" charset="-34"/>
                <a:cs typeface="Kanit Light" pitchFamily="2" charset="-34"/>
              </a:rPr>
              <a:t>การล้างโซเดียมไฮโปคลอไรท</a:t>
            </a:r>
            <a:r>
              <a:rPr lang="th-TH" sz="2400" dirty="0" err="1">
                <a:latin typeface="Kanit Light" pitchFamily="2" charset="-34"/>
                <a:cs typeface="Kanit Light" pitchFamily="2" charset="-34"/>
              </a:rPr>
              <a:t>์อ</a:t>
            </a:r>
            <a:r>
              <a:rPr lang="th-TH" sz="2400" dirty="0">
                <a:latin typeface="Kanit Light" pitchFamily="2" charset="-34"/>
                <a:cs typeface="Kanit Light" pitchFamily="2" charset="-34"/>
              </a:rPr>
              <a:t>อกไม่หมดในขั้นตอนทำความสะอาด ทำปฏิกิริยากรด</a:t>
            </a:r>
            <a:r>
              <a:rPr lang="th-TH" sz="2400" dirty="0" err="1">
                <a:latin typeface="Kanit Light" pitchFamily="2" charset="-34"/>
                <a:cs typeface="Kanit Light" pitchFamily="2" charset="-34"/>
              </a:rPr>
              <a:t>เปอร์อะ</a:t>
            </a:r>
            <a:r>
              <a:rPr lang="th-TH" sz="2400" dirty="0">
                <a:latin typeface="Kanit Light" pitchFamily="2" charset="-34"/>
                <a:cs typeface="Kanit Light" pitchFamily="2" charset="-34"/>
              </a:rPr>
              <a:t>ซิติก ส่งผลให้เกิดไอระเหยฟอร์ม</a:t>
            </a:r>
            <a:r>
              <a:rPr lang="th-TH" sz="2400" dirty="0" err="1">
                <a:latin typeface="Kanit Light" pitchFamily="2" charset="-34"/>
                <a:cs typeface="Kanit Light" pitchFamily="2" charset="-34"/>
              </a:rPr>
              <a:t>ิก</a:t>
            </a:r>
            <a:r>
              <a:rPr lang="th-TH" sz="2400" dirty="0">
                <a:latin typeface="Kanit Light" pitchFamily="2" charset="-34"/>
                <a:cs typeface="Kanit Light" pitchFamily="2" charset="-34"/>
              </a:rPr>
              <a:t>ซึ่งเป็นอันตรายต่อทางเดินหายใจและทำให้คลื่นไส้อาเจียนได้</a:t>
            </a: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h-TH" sz="24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42EFF91-05D2-EF8F-91C8-D007F6178A8C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อันตรายจากสารเคมีตกค้าง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72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C4103AA-50C2-D80F-FF0B-D432901C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13" y="815248"/>
            <a:ext cx="7856925" cy="1681213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AE5E3E1-0834-834A-94CD-03C067CD3EEE}"/>
              </a:ext>
            </a:extLst>
          </p:cNvPr>
          <p:cNvSpPr txBox="1"/>
          <p:nvPr/>
        </p:nvSpPr>
        <p:spPr>
          <a:xfrm>
            <a:off x="661012" y="3057517"/>
            <a:ext cx="112372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A typical composition is (w/w): 40% peracetic acid, 40% acetic acid, 5% hydrogen peroxide,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1% sulfuric acid, 13% water together with 500 mg/l of a “stabilizer”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The position of the equilibrium depends on the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temperature and pH</a:t>
            </a:r>
            <a:endParaRPr lang="th-TH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06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7EDF-6871-2A27-F4E2-28C17AF8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9B5B166-7372-D54B-245A-8B274CA0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9128" y="1763442"/>
            <a:ext cx="6162968" cy="422399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ที่มา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dialyzer reuse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Contra-indications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ข้อดี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&amp;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ข้อเสีย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ขั้นตอน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reprocessing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ปัญหา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&amp;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แนวทางการพัฒนา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F14CA99-3C3F-66DA-C7C8-F3DC594C966A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เนื้อหา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76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D407-9B09-FE87-C58F-7D6F751C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0DDE890-9B5A-CF1B-1A8C-5CE4D5B41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63" y="957279"/>
            <a:ext cx="10995584" cy="458357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การระคายเคืองระบบทางเดินหายใจ: ไอ สำลัก หายใจลำบาก โดยเฉพาะเมื่อสัมผัสกับไอระเหย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การระคายเคืองตา: อาจทำให้ตาแดง แสบตา น้ำตาไหล และในกรณีรุนแรงอาจทำให้ตาเสียหายได้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การระคายเคืองผิวหนัง: สัมผัสโดยตรงอาจทำให้เกิดแผลไหม้ทางเคมี ผิวหนังแดง พุพอง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ผลกระทบต่อสุขภาพในระยะยาว: การได้รับสารเคมีซ้ำๆ อาจส่งผลต่อระบบทางเดินหายใจเรื้อรัง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B2437D5-FC97-75C6-AD0D-63FC3CA31EE5}"/>
              </a:ext>
            </a:extLst>
          </p:cNvPr>
          <p:cNvSpPr txBox="1"/>
          <p:nvPr/>
        </p:nvSpPr>
        <p:spPr>
          <a:xfrm>
            <a:off x="0" y="1031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Peracetic: 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ผลเสียต่อเจ้าหน้าที่ล้างตัวกรอง</a:t>
            </a:r>
          </a:p>
        </p:txBody>
      </p:sp>
    </p:spTree>
    <p:extLst>
      <p:ext uri="{BB962C8B-B14F-4D97-AF65-F5344CB8AC3E}">
        <p14:creationId xmlns:p14="http://schemas.microsoft.com/office/powerpoint/2010/main" val="38543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50C4-2C2F-0BDC-BD72-518E46D1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20EBD26-6839-0784-5143-2E0E8528F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63" y="957279"/>
            <a:ext cx="10807548" cy="523420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สารตกค้างในตัวกรอง: หากล้างไม่สะอาด อาจมีสารตกค้างซึ่งเป็นพิษต่อผู้ป่วย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ปฏิกิริยาแพ้: ผู้ป่วยบางรายอาจแพ้สารตกค้างเล็กน้อย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การระคายเคืองเลือด: ในกรณีที่มีสารตกค้าง อาจทำให้เกิดการระคายเคืองต่อเม็ดเลือด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ประสิทธิภาพของตัวกรองลดลง: การใช้ความเข้มข้นไม่เหมาะสม อาจทำให้ประสิทธิภาพของตัวกรองแย่ลง ส่งผลกระทบต่อการบำบัดของผู้ป่วย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ADE7AE8-1ADA-16EC-A6B4-DBDF3280F8BF}"/>
              </a:ext>
            </a:extLst>
          </p:cNvPr>
          <p:cNvSpPr txBox="1"/>
          <p:nvPr/>
        </p:nvSpPr>
        <p:spPr>
          <a:xfrm>
            <a:off x="0" y="1031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Peracetic: 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ผลเสียต่อผู้ป่วย</a:t>
            </a:r>
          </a:p>
        </p:txBody>
      </p:sp>
    </p:spTree>
    <p:extLst>
      <p:ext uri="{BB962C8B-B14F-4D97-AF65-F5344CB8AC3E}">
        <p14:creationId xmlns:p14="http://schemas.microsoft.com/office/powerpoint/2010/main" val="28534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AD4C-4B58-2945-69FD-07562DAE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0BAC2C0-C39F-A6F2-46AB-935A61BD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43" y="1380390"/>
            <a:ext cx="10373032" cy="455829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ผู้ป่วย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 :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 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มีรายงานการติดเชื้อแบคทีเรียแกรมลบเป็นกลุ่มก้อนในศูนย์ฟอกเลือดที่ใช้ตัวกรองเลือดซ้ำ</a:t>
            </a:r>
            <a:endParaRPr lang="en-US" sz="2800" dirty="0">
              <a:latin typeface="Kanit Light" pitchFamily="2" charset="-34"/>
              <a:cs typeface="Kanit Ligh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เจ้าหน้าที่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: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The risk of transmission of HBV is </a:t>
            </a:r>
            <a:r>
              <a:rPr lang="en-US" sz="2800" dirty="0">
                <a:latin typeface="Kanit Light" pitchFamily="2" charset="-34"/>
                <a:cs typeface="Kanit Light" pitchFamily="2" charset="-34"/>
                <a:sym typeface="Symbol" panose="05050102010706020507" pitchFamily="18" charset="2"/>
              </a:rPr>
              <a:t>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30% after a mucosal exposure, </a:t>
            </a:r>
            <a:r>
              <a:rPr lang="en-US" sz="2800" dirty="0">
                <a:latin typeface="Kanit Light" pitchFamily="2" charset="-34"/>
                <a:cs typeface="Kanit Light" pitchFamily="2" charset="-34"/>
                <a:sym typeface="Symbol" panose="05050102010706020507" pitchFamily="18" charset="2"/>
              </a:rPr>
              <a:t>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3% for HCV, and </a:t>
            </a:r>
            <a:r>
              <a:rPr lang="en-US" sz="2800" dirty="0">
                <a:latin typeface="Kanit Light" pitchFamily="2" charset="-34"/>
                <a:cs typeface="Kanit Light" pitchFamily="2" charset="-34"/>
                <a:sym typeface="Symbol" panose="05050102010706020507" pitchFamily="18" charset="2"/>
              </a:rPr>
              <a:t> 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0.3% for HIV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C7C4F93-AFF2-6E0A-11F9-F6BEA4F6721B}"/>
              </a:ext>
            </a:extLst>
          </p:cNvPr>
          <p:cNvSpPr txBox="1"/>
          <p:nvPr/>
        </p:nvSpPr>
        <p:spPr>
          <a:xfrm>
            <a:off x="0" y="24647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การติดเชื้อ</a:t>
            </a:r>
            <a:endParaRPr lang="en-US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9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ED59-A3B2-2078-0404-ED990B5F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982F129-7116-DFA7-6CFE-D92F0EA5A2FA}"/>
              </a:ext>
            </a:extLst>
          </p:cNvPr>
          <p:cNvSpPr txBox="1"/>
          <p:nvPr/>
        </p:nvSpPr>
        <p:spPr>
          <a:xfrm>
            <a:off x="0" y="15848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Reuse in patients with infection: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2A405DE-D0E4-2C45-A3EC-FAC8D819159D}"/>
              </a:ext>
            </a:extLst>
          </p:cNvPr>
          <p:cNvSpPr txBox="1"/>
          <p:nvPr/>
        </p:nvSpPr>
        <p:spPr>
          <a:xfrm>
            <a:off x="6430297" y="6272267"/>
            <a:ext cx="468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2020 Indian Journal of Nephrology</a:t>
            </a:r>
            <a:endParaRPr lang="th-TH" sz="2400" dirty="0"/>
          </a:p>
        </p:txBody>
      </p:sp>
      <p:sp>
        <p:nvSpPr>
          <p:cNvPr id="2" name="ชื่อเรื่องรอง 2">
            <a:extLst>
              <a:ext uri="{FF2B5EF4-FFF2-40B4-BE49-F238E27FC236}">
                <a16:creationId xmlns:a16="http://schemas.microsoft.com/office/drawing/2014/main" id="{9B91293C-CE71-1CD0-30BB-C07163776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857" y="1449738"/>
            <a:ext cx="8563897" cy="321075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HBV +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ve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and HIV +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ve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should not be reused.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acute hepatitis with unknown cause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HCV +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ve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should be reprocessed in a separate reprocessing area</a:t>
            </a:r>
          </a:p>
        </p:txBody>
      </p:sp>
    </p:spTree>
    <p:extLst>
      <p:ext uri="{BB962C8B-B14F-4D97-AF65-F5344CB8AC3E}">
        <p14:creationId xmlns:p14="http://schemas.microsoft.com/office/powerpoint/2010/main" val="35723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A4AC-8E26-E960-BDB6-8815201C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8C70DD3-8E8A-CA63-3791-EC0C2345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7" y="1258529"/>
            <a:ext cx="11806997" cy="39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6439-3ED9-393F-B9A6-B230D3C0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5DB38DE-1D36-8BC9-3474-2C5A8D68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21" y="1547119"/>
            <a:ext cx="10016667" cy="29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CF89-AE7E-07E0-A551-2E8FB83B4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DF9CE07-8E79-0D00-ABB3-ABD5EEC639C2}"/>
              </a:ext>
            </a:extLst>
          </p:cNvPr>
          <p:cNvSpPr txBox="1"/>
          <p:nvPr/>
        </p:nvSpPr>
        <p:spPr>
          <a:xfrm>
            <a:off x="795719" y="178110"/>
            <a:ext cx="11091481" cy="650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Kanit" pitchFamily="2" charset="-34"/>
                <a:cs typeface="Kanit" pitchFamily="2" charset="-34"/>
              </a:rPr>
              <a:t>Methods: We searched MEDLINE, Embase, CINAHL, </a:t>
            </a:r>
            <a:r>
              <a:rPr lang="en-US" dirty="0" err="1">
                <a:latin typeface="Kanit" pitchFamily="2" charset="-34"/>
                <a:cs typeface="Kanit" pitchFamily="2" charset="-34"/>
              </a:rPr>
              <a:t>SciELO</a:t>
            </a:r>
            <a:r>
              <a:rPr lang="en-US" dirty="0">
                <a:latin typeface="Kanit" pitchFamily="2" charset="-34"/>
                <a:cs typeface="Kanit" pitchFamily="2" charset="-34"/>
              </a:rPr>
              <a:t>, LILACS, USRDS ADR, universities’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anit" pitchFamily="2" charset="-34"/>
                <a:cs typeface="Kanit" pitchFamily="2" charset="-34"/>
              </a:rPr>
              <a:t>Results: A total of 1,190 studies were retrieved, and 14 were included in the review (n = 956,807 patients). The disinfectants used on dialyzer reprocessing were hypochlorite, formaldehyde, glutaraldehyde, and peracetic acid. The evidence available from the studies was of very low quality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anit" pitchFamily="2" charset="-34"/>
                <a:cs typeface="Kanit" pitchFamily="2" charset="-34"/>
              </a:rPr>
              <a:t>Conclusions: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No significant differences </a:t>
            </a:r>
            <a:r>
              <a:rPr lang="en-US" dirty="0">
                <a:latin typeface="Kanit" pitchFamily="2" charset="-34"/>
                <a:cs typeface="Kanit" pitchFamily="2" charset="-34"/>
              </a:rPr>
              <a:t>were identified for the superiority or inferiority of dialyzer reuse versus single use when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assessing the mortality </a:t>
            </a:r>
            <a:r>
              <a:rPr lang="en-US" dirty="0">
                <a:latin typeface="Kanit" pitchFamily="2" charset="-34"/>
                <a:cs typeface="Kanit" pitchFamily="2" charset="-34"/>
              </a:rPr>
              <a:t>of patients with ESRD.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1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2D22-9782-3A44-9EF4-100CFE07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AB84C6B-31B2-FE52-6A8F-545A634FAB99}"/>
              </a:ext>
            </a:extLst>
          </p:cNvPr>
          <p:cNvSpPr txBox="1"/>
          <p:nvPr/>
        </p:nvSpPr>
        <p:spPr>
          <a:xfrm>
            <a:off x="0" y="1966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ปัจจัยที่ต้องคำนึงก่อนการ </a:t>
            </a:r>
            <a:r>
              <a:rPr lang="en-US" sz="360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57F8F0-78E6-874F-E9AD-467BE255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8" y="940702"/>
            <a:ext cx="7746718" cy="572065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75C85F5D-CF8E-D5A0-FA28-BE594F30DABB}"/>
              </a:ext>
            </a:extLst>
          </p:cNvPr>
          <p:cNvSpPr/>
          <p:nvPr/>
        </p:nvSpPr>
        <p:spPr>
          <a:xfrm>
            <a:off x="2301399" y="2957147"/>
            <a:ext cx="2317734" cy="9437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7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0B1F2-41A1-6A5D-C51E-A33083C6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3A418CD-9247-F120-4D4E-27B7EF9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1" y="1769807"/>
            <a:ext cx="10576059" cy="2706184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B9A1D77-8224-77B4-F238-425148D4DEFC}"/>
              </a:ext>
            </a:extLst>
          </p:cNvPr>
          <p:cNvSpPr/>
          <p:nvPr/>
        </p:nvSpPr>
        <p:spPr>
          <a:xfrm>
            <a:off x="652001" y="1573161"/>
            <a:ext cx="10448618" cy="101272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98EB210-3CEF-11A7-B6C7-91D13BBBD6D1}"/>
              </a:ext>
            </a:extLst>
          </p:cNvPr>
          <p:cNvSpPr txBox="1"/>
          <p:nvPr/>
        </p:nvSpPr>
        <p:spPr>
          <a:xfrm>
            <a:off x="0" y="31833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Reuse: maximum number ??</a:t>
            </a:r>
          </a:p>
        </p:txBody>
      </p:sp>
    </p:spTree>
    <p:extLst>
      <p:ext uri="{BB962C8B-B14F-4D97-AF65-F5344CB8AC3E}">
        <p14:creationId xmlns:p14="http://schemas.microsoft.com/office/powerpoint/2010/main" val="2866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2988-7FB1-E5CA-72FA-2BA35EE6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1B50D53-67E0-16A0-AA33-F6DE07BB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940829"/>
            <a:ext cx="10294374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The interesting parameters for the effectiveness of HD membrane is investigated as follow;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1 ) HD adequacy, 2 ) urea elimination to drainage system in </a:t>
            </a:r>
            <a:br>
              <a:rPr lang="en-US" sz="2800" dirty="0">
                <a:latin typeface="Kanit Light" pitchFamily="2" charset="-34"/>
                <a:cs typeface="Kanit Light" pitchFamily="2" charset="-34"/>
              </a:rPr>
            </a:br>
            <a:r>
              <a:rPr lang="en-US" sz="2800" dirty="0">
                <a:latin typeface="Kanit Light" pitchFamily="2" charset="-34"/>
                <a:cs typeface="Kanit Light" pitchFamily="2" charset="-34"/>
              </a:rPr>
              <a:t>                term of urea filtration rate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3) HD membrane microstructure, and 4) analysis of HD  </a:t>
            </a:r>
            <a:br>
              <a:rPr lang="en-US" sz="2800" dirty="0">
                <a:latin typeface="Kanit Light" pitchFamily="2" charset="-34"/>
                <a:cs typeface="Kanit Light" pitchFamily="2" charset="-34"/>
              </a:rPr>
            </a:br>
            <a:r>
              <a:rPr lang="en-US" sz="2800" dirty="0">
                <a:latin typeface="Kanit Light" pitchFamily="2" charset="-34"/>
                <a:cs typeface="Kanit Light" pitchFamily="2" charset="-34"/>
              </a:rPr>
              <a:t>                membrane elements  </a:t>
            </a:r>
            <a:br>
              <a:rPr lang="en-US" sz="2800" dirty="0">
                <a:latin typeface="Kanit Light" pitchFamily="2" charset="-34"/>
                <a:cs typeface="Kanit Light" pitchFamily="2" charset="-34"/>
              </a:rPr>
            </a:br>
            <a:r>
              <a:rPr lang="en-US" sz="2800" dirty="0">
                <a:latin typeface="Kanit Light" pitchFamily="2" charset="-34"/>
                <a:cs typeface="Kanit Light" pitchFamily="2" charset="-34"/>
              </a:rPr>
              <a:t>      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D1ABD44-97E7-7478-B082-32F39386134C}"/>
              </a:ext>
            </a:extLst>
          </p:cNvPr>
          <p:cNvSpPr txBox="1"/>
          <p:nvPr/>
        </p:nvSpPr>
        <p:spPr>
          <a:xfrm>
            <a:off x="0" y="161017"/>
            <a:ext cx="1219200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The effect of peracetic acid on the corrosion and HD adequacy in reused PES dialyzer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C0F41CD-82E8-BD56-F539-70D9ED712E27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</p:spTree>
    <p:extLst>
      <p:ext uri="{BB962C8B-B14F-4D97-AF65-F5344CB8AC3E}">
        <p14:creationId xmlns:p14="http://schemas.microsoft.com/office/powerpoint/2010/main" val="31688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C6FFB-EA28-B6CC-FBF6-CDC1F001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D360DCF-7F33-6D39-B17A-BBBD98E7C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787" y="1506613"/>
            <a:ext cx="5819480" cy="488284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Early HD (1913) used dialyzers requiring </a:t>
            </a:r>
            <a:r>
              <a:rPr lang="en-US" sz="2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time to assemble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Preassembled dialyzers, commercially introduced in the 1950s, were the </a:t>
            </a:r>
            <a:r>
              <a:rPr lang="en-US" sz="2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most expensive components</a:t>
            </a:r>
            <a:r>
              <a:rPr lang="en-US" sz="2600" dirty="0">
                <a:latin typeface="Kanit" pitchFamily="2" charset="-34"/>
                <a:cs typeface="Kanit" pitchFamily="2" charset="-34"/>
              </a:rPr>
              <a:t> of a HD system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Safe time &amp; money --&gt; REUSE</a:t>
            </a:r>
            <a:endParaRPr lang="th-TH" sz="2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EA91805-7B76-4D91-D906-88F40F058DB2}"/>
              </a:ext>
            </a:extLst>
          </p:cNvPr>
          <p:cNvSpPr txBox="1"/>
          <p:nvPr/>
        </p:nvSpPr>
        <p:spPr>
          <a:xfrm>
            <a:off x="0" y="32852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ที่มาของการ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61735F9-9F69-25A1-FE3E-F4C97258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3" y="1506613"/>
            <a:ext cx="5526171" cy="48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D62F-C071-114F-C4F0-69C54AFC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1150CE2-6275-D7FB-BD48-614A0449A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458" y="1803177"/>
            <a:ext cx="10338620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This is the analytic study with one group self-controlled design.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There were 3 female patients aged 50-65 years with HD time at least 5 years enrolled in the study with 3 per week of HD session using dialyzer with PES membrane      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4110525-5F4E-E496-F515-E81F1EB3A2D1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Materials and Methods: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FF65A50-F9AD-49DD-5E6D-3BAD31E79795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</p:spTree>
    <p:extLst>
      <p:ext uri="{BB962C8B-B14F-4D97-AF65-F5344CB8AC3E}">
        <p14:creationId xmlns:p14="http://schemas.microsoft.com/office/powerpoint/2010/main" val="5872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C6CE-6360-E8A6-A82B-2594435B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9D19F81-9830-00E1-F87E-43B1B3F8A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458" y="1803177"/>
            <a:ext cx="10338620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Each subgroup of three dialyzers received the 0.16 % PAA as disinfectant was </a:t>
            </a:r>
          </a:p>
          <a:p>
            <a:pPr lvl="1"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1 ) 1st time reuse, </a:t>
            </a:r>
          </a:p>
          <a:p>
            <a:pPr lvl="1"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2 ) 5th time reuse, </a:t>
            </a:r>
          </a:p>
          <a:p>
            <a:pPr lvl="1"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3 ) 10th time reuse, and </a:t>
            </a:r>
          </a:p>
          <a:p>
            <a:pPr lvl="1" algn="l">
              <a:lnSpc>
                <a:spcPct val="150000"/>
              </a:lnSpc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	4 ) 15th time reuse.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8BC4903-8806-E58E-EC5D-4E9ECDA5AC97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Materials and Methods: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6398DA4-97D9-361C-952E-A60867B6FFDB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</p:spTree>
    <p:extLst>
      <p:ext uri="{BB962C8B-B14F-4D97-AF65-F5344CB8AC3E}">
        <p14:creationId xmlns:p14="http://schemas.microsoft.com/office/powerpoint/2010/main" val="5832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F6D9F-209C-5F25-8582-BF199DD5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8B11C77-B209-F4AA-D136-64B499215B97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Results: HD adequacy parameters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76B5D7A-9EAF-08D5-A79F-4864445B8E6F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3408C35-063E-3238-1081-954563C0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4" y="2207095"/>
            <a:ext cx="11392846" cy="21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82BA1-23CD-38B3-04E9-730F20A1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9E026A0-96FB-4EF1-53DF-CA2E5FD57713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Results: urea clearance rate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2D5431-F032-250B-E5BC-C7E22916D2BF}"/>
              </a:ext>
            </a:extLst>
          </p:cNvPr>
          <p:cNvSpPr txBox="1"/>
          <p:nvPr/>
        </p:nvSpPr>
        <p:spPr>
          <a:xfrm>
            <a:off x="7914967" y="6322143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D2E1E3-D00D-E162-FB9C-C1A4E0301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89" y="1281470"/>
            <a:ext cx="9982814" cy="50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4CE3-5553-F1C0-E1EB-16E9CFB06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B308E9C-6B43-23EB-D078-96A759C7809A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Results: average pore size of outer HD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82675B-437D-512E-4F88-37DF18CFD67B}"/>
              </a:ext>
            </a:extLst>
          </p:cNvPr>
          <p:cNvSpPr txBox="1"/>
          <p:nvPr/>
        </p:nvSpPr>
        <p:spPr>
          <a:xfrm>
            <a:off x="7914967" y="6322143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8F2A870-F06B-05D5-FBDE-4AB45FC55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40" y="1573101"/>
            <a:ext cx="11139808" cy="31168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314DD05-35BF-35C5-470A-2D279BAA05F4}"/>
              </a:ext>
            </a:extLst>
          </p:cNvPr>
          <p:cNvSpPr/>
          <p:nvPr/>
        </p:nvSpPr>
        <p:spPr>
          <a:xfrm>
            <a:off x="766340" y="3690651"/>
            <a:ext cx="11139808" cy="999336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32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6BBAB-99B8-74C0-2BE0-BAC2CEBD6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DE45B85-4E12-F77B-25C7-9C4490DD6456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Results: three elements of the inner and outer surfaces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CEAC23B-D383-A429-2AD5-8611029ECE8D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41501B-64E8-5BB7-06E0-0CA1F088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2" y="1678311"/>
            <a:ext cx="11611548" cy="3501378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39839A2-1F8E-54EF-FA0E-CCACF28FB5A4}"/>
              </a:ext>
            </a:extLst>
          </p:cNvPr>
          <p:cNvSpPr txBox="1"/>
          <p:nvPr/>
        </p:nvSpPr>
        <p:spPr>
          <a:xfrm>
            <a:off x="629265" y="5454794"/>
            <a:ext cx="7777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carbon (C), oxygen (O), and sulfur (S)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59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5872-6B53-843A-0690-87973516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D1FC891-F423-EC53-1FCE-C5883D65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9" y="1665527"/>
            <a:ext cx="9847007" cy="281798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 Light" pitchFamily="2" charset="-34"/>
                <a:cs typeface="Kanit Light" pitchFamily="2" charset="-34"/>
              </a:rPr>
              <a:t>Therefore, this membrane is recommended to be approximately reused </a:t>
            </a:r>
            <a:r>
              <a:rPr lang="en-US" sz="28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10 times 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because its efficiency remains as new HD membrane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DCDC81B-85E0-5E40-9C01-3C81B415770B}"/>
              </a:ext>
            </a:extLst>
          </p:cNvPr>
          <p:cNvSpPr txBox="1"/>
          <p:nvPr/>
        </p:nvSpPr>
        <p:spPr>
          <a:xfrm>
            <a:off x="0" y="1610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Kanit" pitchFamily="2" charset="-34"/>
                <a:cs typeface="Kanit" pitchFamily="2" charset="-34"/>
              </a:rPr>
              <a:t>Conclusion:</a:t>
            </a:r>
            <a:endParaRPr lang="en-US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6D0E159-0E1F-027C-2DCB-95AB0ECA62D6}"/>
              </a:ext>
            </a:extLst>
          </p:cNvPr>
          <p:cNvSpPr txBox="1"/>
          <p:nvPr/>
        </p:nvSpPr>
        <p:spPr>
          <a:xfrm>
            <a:off x="7924800" y="5978014"/>
            <a:ext cx="3637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 Light" pitchFamily="2" charset="-34"/>
                <a:cs typeface="Kanit Light" pitchFamily="2" charset="-34"/>
              </a:rPr>
              <a:t>เวชสารแพทย์ทหารบก 2566</a:t>
            </a:r>
          </a:p>
        </p:txBody>
      </p:sp>
    </p:spTree>
    <p:extLst>
      <p:ext uri="{BB962C8B-B14F-4D97-AF65-F5344CB8AC3E}">
        <p14:creationId xmlns:p14="http://schemas.microsoft.com/office/powerpoint/2010/main" val="819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53732-E0B0-097F-F6AB-09C83B96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F30E2EC-1309-09F4-CA45-53131B15466D}"/>
              </a:ext>
            </a:extLst>
          </p:cNvPr>
          <p:cNvSpPr txBox="1"/>
          <p:nvPr/>
        </p:nvSpPr>
        <p:spPr>
          <a:xfrm>
            <a:off x="0" y="1966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ปัจจัยที่ต้องคำนึงก่อนการ </a:t>
            </a:r>
            <a:r>
              <a:rPr lang="en-US" sz="360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0DD8EDA-CB2D-5728-5DD9-FE625BD0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8" y="940702"/>
            <a:ext cx="7746718" cy="572065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4EE69987-0C9A-3B7D-5EC0-7A9D298790EA}"/>
              </a:ext>
            </a:extLst>
          </p:cNvPr>
          <p:cNvSpPr/>
          <p:nvPr/>
        </p:nvSpPr>
        <p:spPr>
          <a:xfrm>
            <a:off x="2791593" y="5276141"/>
            <a:ext cx="2317734" cy="9437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3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11947-AEF2-812F-AB5D-4B3BEBFB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174259-0550-CD76-C8E6-82500E48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latin typeface="Kanit Light" pitchFamily="2" charset="-34"/>
                <a:ea typeface="KaiTi" panose="02010609060101010101" pitchFamily="49" charset="-122"/>
                <a:cs typeface="Kanit Light" pitchFamily="2" charset="-34"/>
              </a:rPr>
              <a:t>ข้อดีและข้อด้อย</a:t>
            </a:r>
            <a:r>
              <a:rPr lang="en-US" sz="3200" dirty="0">
                <a:latin typeface="Kanit Light" pitchFamily="2" charset="-34"/>
                <a:ea typeface="KaiTi" panose="02010609060101010101" pitchFamily="49" charset="-122"/>
                <a:cs typeface="Kanit Light" pitchFamily="2" charset="-34"/>
              </a:rPr>
              <a:t>:</a:t>
            </a:r>
            <a:r>
              <a:rPr lang="th-TH" sz="3200" dirty="0">
                <a:latin typeface="Kanit Light" pitchFamily="2" charset="-34"/>
                <a:ea typeface="KaiTi" panose="02010609060101010101" pitchFamily="49" charset="-122"/>
                <a:cs typeface="Kanit Light" pitchFamily="2" charset="-34"/>
              </a:rPr>
              <a:t> </a:t>
            </a:r>
            <a:r>
              <a:rPr lang="en-US" sz="3200" dirty="0">
                <a:latin typeface="Kanit Light" pitchFamily="2" charset="-34"/>
                <a:ea typeface="KaiTi" panose="02010609060101010101" pitchFamily="49" charset="-122"/>
                <a:cs typeface="Kanit Light" pitchFamily="2" charset="-34"/>
              </a:rPr>
              <a:t>single-use dialyzer</a:t>
            </a:r>
            <a:endParaRPr lang="th-TH" sz="3200" dirty="0">
              <a:latin typeface="Kanit Light" pitchFamily="2" charset="-34"/>
              <a:ea typeface="KaiTi" panose="02010609060101010101" pitchFamily="49" charset="-122"/>
              <a:cs typeface="Kanit Light" pitchFamily="2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8B3DB89-58E9-2449-CCF9-D00820320976}"/>
              </a:ext>
            </a:extLst>
          </p:cNvPr>
          <p:cNvGrpSpPr/>
          <p:nvPr/>
        </p:nvGrpSpPr>
        <p:grpSpPr>
          <a:xfrm>
            <a:off x="416202" y="1064227"/>
            <a:ext cx="11244856" cy="5425063"/>
            <a:chOff x="416202" y="1064227"/>
            <a:chExt cx="9093667" cy="4565885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C6847D3A-F3E4-632A-39F9-6546C247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705" y="1064227"/>
              <a:ext cx="9030164" cy="501676"/>
            </a:xfrm>
            <a:prstGeom prst="rect">
              <a:avLst/>
            </a:prstGeom>
          </p:spPr>
        </p:pic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AD50C35A-5979-C0B0-285D-66F01F21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202" y="1565903"/>
              <a:ext cx="9093667" cy="4064209"/>
            </a:xfrm>
            <a:prstGeom prst="rect">
              <a:avLst/>
            </a:prstGeom>
          </p:spPr>
        </p:pic>
      </p:grp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9C7B7C9-85F4-A342-E228-FE81C61E0E33}"/>
              </a:ext>
            </a:extLst>
          </p:cNvPr>
          <p:cNvSpPr/>
          <p:nvPr/>
        </p:nvSpPr>
        <p:spPr>
          <a:xfrm>
            <a:off x="2875402" y="1627254"/>
            <a:ext cx="4393894" cy="49900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3A08F04-575C-1229-79A8-E9F58168FE37}"/>
              </a:ext>
            </a:extLst>
          </p:cNvPr>
          <p:cNvSpPr/>
          <p:nvPr/>
        </p:nvSpPr>
        <p:spPr>
          <a:xfrm>
            <a:off x="7269296" y="4032174"/>
            <a:ext cx="4309432" cy="23796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81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28930-2B38-EABA-13A0-AC4DEDDC9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F8B2406-6AC7-5841-0333-957719899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884" y="1626196"/>
            <a:ext cx="10294374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สำหรับประเทศไทยที่มีผู้ป่วยฟอกเลือดอยู่ 130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,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000 คน หากฟอกเลือดแบบใช้ตัวกรองครั้งเดียว3 ครั้งต่อสัปดาห์จะทำให้มีขยะตัวกรองมากถึง 20 ล้านตัว เทียบกับ2 ล้านตัวกรองหากมีการใช้ซ้ำ 10 ครั้ง หรือคิดเป็นปริมาณขยะติดเชื้อที่ลดประมาณ 2.7 ล้านกิโลกรัม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แต่แลกกับการใช้สารกรด</a:t>
            </a:r>
            <a:r>
              <a:rPr lang="th-TH" sz="2800" dirty="0" err="1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เปอร์อะ</a:t>
            </a:r>
            <a:r>
              <a:rPr lang="th-TH" sz="2800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ซิติก 1.7 ลิตรต่อการฆ่าเชื้อตัวกรองหนึ่งครั้ง หรือประมาณ 34 ล้านลิตรต่อปี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B5035DF-C27E-6D52-564C-AC2A9DAD3FDA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Environmental aspect</a:t>
            </a:r>
          </a:p>
        </p:txBody>
      </p:sp>
    </p:spTree>
    <p:extLst>
      <p:ext uri="{BB962C8B-B14F-4D97-AF65-F5344CB8AC3E}">
        <p14:creationId xmlns:p14="http://schemas.microsoft.com/office/powerpoint/2010/main" val="42658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B110-11AE-C7D9-E285-B0A7F566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ED74A33-F53C-8E3E-D1F0-A4F8E78A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982" y="1407955"/>
            <a:ext cx="10280464" cy="496018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Economic impact: high-flux dialyzer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Favorable environment impact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Improve blood–membrane biocompatibility (particularly that of </a:t>
            </a:r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cellulose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 membranes), and the prevention of first-use syndromes (use of </a:t>
            </a:r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ethylene oxide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–sterilized dialyzers)</a:t>
            </a:r>
            <a:endParaRPr lang="th-TH" sz="3000" dirty="0">
              <a:solidFill>
                <a:schemeClr val="bg1">
                  <a:lumMod val="75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A4DA98F-20F8-9CC8-2AFE-B36FBD7E85F5}"/>
              </a:ext>
            </a:extLst>
          </p:cNvPr>
          <p:cNvSpPr txBox="1"/>
          <p:nvPr/>
        </p:nvSpPr>
        <p:spPr>
          <a:xfrm>
            <a:off x="0" y="14046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Rationale for reuse: 3 major advantages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5B0C-BD44-A14F-1236-E2DF7DB09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0B2A0A0-5C89-7ED3-F628-B603D8BAA116}"/>
              </a:ext>
            </a:extLst>
          </p:cNvPr>
          <p:cNvSpPr txBox="1"/>
          <p:nvPr/>
        </p:nvSpPr>
        <p:spPr>
          <a:xfrm>
            <a:off x="0" y="1966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ปัจจัยที่ต้องคำนึงก่อนการ </a:t>
            </a:r>
            <a:r>
              <a:rPr lang="en-US" sz="3600">
                <a:latin typeface="Kanit" pitchFamily="2" charset="-34"/>
                <a:cs typeface="Kanit" pitchFamily="2" charset="-34"/>
              </a:rPr>
              <a:t>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4128443-C1D1-0FCC-34D5-982ADEB4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8" y="940702"/>
            <a:ext cx="7746718" cy="572065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41BD279A-B2A1-28DF-F9B5-2179546FDB93}"/>
              </a:ext>
            </a:extLst>
          </p:cNvPr>
          <p:cNvSpPr/>
          <p:nvPr/>
        </p:nvSpPr>
        <p:spPr>
          <a:xfrm>
            <a:off x="6439766" y="5342129"/>
            <a:ext cx="2317734" cy="9437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1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0ABFD-4C71-083B-21BF-23202C02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4AEAA8F-01CA-EAA5-4031-9E6BFAAF8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460" y="1970326"/>
            <a:ext cx="9026012" cy="269999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สิ่งที่แพทย์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(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เกือบทั้งหมด</a:t>
            </a:r>
            <a:r>
              <a:rPr lang="en-US" sz="2800" dirty="0">
                <a:latin typeface="Kanit Light" pitchFamily="2" charset="-34"/>
                <a:cs typeface="Kanit Light" pitchFamily="2" charset="-34"/>
              </a:rPr>
              <a:t>)</a:t>
            </a:r>
            <a:r>
              <a:rPr lang="th-TH" sz="2800" dirty="0">
                <a:latin typeface="Kanit Light" pitchFamily="2" charset="-34"/>
                <a:cs typeface="Kanit Light" pitchFamily="2" charset="-34"/>
              </a:rPr>
              <a:t>ละเลย คือ การให้ข้อมูล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 Light" pitchFamily="2" charset="-34"/>
                <a:cs typeface="Kanit Light" pitchFamily="2" charset="-34"/>
              </a:rPr>
              <a:t>การให้ผู้ป่วยมีส่วนร่วมในการตัดสินใจแต่แรก จะช่วยลดปัญหาที่จะตามมาได้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D137081-2B61-A8E1-2D46-C78791C6EB89}"/>
              </a:ext>
            </a:extLst>
          </p:cNvPr>
          <p:cNvSpPr txBox="1"/>
          <p:nvPr/>
        </p:nvSpPr>
        <p:spPr>
          <a:xfrm>
            <a:off x="0" y="41665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ด้านสิทธิผู้ป่วย</a:t>
            </a:r>
            <a:endParaRPr lang="en-US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0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3D08-CD3B-C9ED-5C28-AD2E6638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4200D32-1B61-00A8-2229-7ABFF531F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767" y="1669212"/>
            <a:ext cx="10520657" cy="430850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13 large observational studies of dialyzer reuse, totaling 462,777 patients, have been conducted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Most would agree that reuse is probably safe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when the AAMI standards are followed, but it is unclear whether this holds in a practical setting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B56EE67-D2DB-BB96-1BCC-6BA0EC2B4D6A}"/>
              </a:ext>
            </a:extLst>
          </p:cNvPr>
          <p:cNvSpPr txBox="1"/>
          <p:nvPr/>
        </p:nvSpPr>
        <p:spPr>
          <a:xfrm>
            <a:off x="0" y="228600"/>
            <a:ext cx="1219200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Kanit" pitchFamily="2" charset="-34"/>
                <a:cs typeface="Kanit" pitchFamily="2" charset="-34"/>
              </a:rPr>
              <a:t>Summary of Epidemiologic Studies on the Safety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Kanit" pitchFamily="2" charset="-34"/>
                <a:cs typeface="Kanit" pitchFamily="2" charset="-34"/>
              </a:rPr>
              <a:t>of Dialyzer Reuse in the US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09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D4B4-0CBA-C091-AF44-AB7C22DCD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2EB351F-4494-A8B2-572D-672EA3AE5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099" y="1744184"/>
            <a:ext cx="9666514" cy="458357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Record: meet MR standards, centralized in reprocessing manual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Personnel: qualifications, training, health monitoring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Patients: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must be informed and permission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40BDB22-D53D-96AC-F7CF-D8E8D0AE3B67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Reuse:  Process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99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1F6D-B659-4594-94DB-F8E91A24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0D4B294-6D15-0492-1DA0-93D9D389F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572" y="1410823"/>
            <a:ext cx="9666514" cy="515787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Rinsing (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การล้าง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Cleaning (peracetic acid, H</a:t>
            </a:r>
            <a:r>
              <a:rPr lang="en-US" sz="3200" baseline="-25000" dirty="0">
                <a:latin typeface="Kanit" pitchFamily="2" charset="-34"/>
                <a:cs typeface="Kanit" pitchFamily="2" charset="-34"/>
              </a:rPr>
              <a:t>2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O</a:t>
            </a:r>
            <a:r>
              <a:rPr lang="en-US" sz="3200" baseline="-25000" dirty="0">
                <a:latin typeface="Kanit" pitchFamily="2" charset="-34"/>
                <a:cs typeface="Kanit" pitchFamily="2" charset="-34"/>
              </a:rPr>
              <a:t>2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, acetic acid)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Performance testing: Inspection, TCV &amp; leak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Disinfection &amp; sterilization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Germicidal removal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4FCAF32-07A1-F1FC-FE17-5D918780B062}"/>
              </a:ext>
            </a:extLst>
          </p:cNvPr>
          <p:cNvSpPr txBox="1"/>
          <p:nvPr/>
        </p:nvSpPr>
        <p:spPr>
          <a:xfrm>
            <a:off x="0" y="2893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Reprocessing techniques: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6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0A319-5C4D-E1E9-F471-C45FCD46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56FE9BB-23BD-4307-4CB4-6BA1D42ED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383" y="1443873"/>
            <a:ext cx="10223653" cy="366795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เป็นการวัดปริมาตรภายในตัว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dialyzer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ที่สามารถบรรจุน้ำได้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วิธีทดสอบ: ทำโดยการบรรจุน้ำเข้าไปใน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dialyzer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แล้ววัดปริมาตร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เกณฑ์การยอมรับ: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TCV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ต้องไม่ต่ำกว่า 80% ของค่า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TCV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ของ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dialyzer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ใหม่ความสำคัญ: </a:t>
            </a:r>
            <a:r>
              <a:rPr lang="th-TH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ถ้า </a:t>
            </a: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TCV </a:t>
            </a:r>
            <a:r>
              <a:rPr lang="th-TH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ลดลงมาก แสดงว่ามีการอุดตันของเส้นใยในตัวกรอง ซึ่งจะทำให้ประสิทธิภาพในการกรองลดลง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37BC1FD-FE43-4347-059F-77CD5ADF3214}"/>
              </a:ext>
            </a:extLst>
          </p:cNvPr>
          <p:cNvSpPr txBox="1"/>
          <p:nvPr/>
        </p:nvSpPr>
        <p:spPr>
          <a:xfrm>
            <a:off x="0" y="2893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Total cell volume (TCV) or Fiber bundle volume (FBV) 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39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B7E3-B874-D2B8-46F0-0C678953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CFADA36-54E0-4C01-75F0-DA707D2C5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946" y="1410823"/>
            <a:ext cx="10421956" cy="515787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เป็นการทดสอบความสมบูรณ์ของเยื่อกรอง (</a:t>
            </a: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membrane integrity)</a:t>
            </a:r>
            <a:endParaRPr lang="th-TH" sz="28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วิธีทดสอบ: อัดความดันอากาศเข้าไปในตัว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dialyzer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แล้ววัดการรั่วไหลของความดันเกณฑ์การยอมรับ: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ความดันต้องไม่ลดลงเกินกว่าค่าที่กำหนด (ขึ้นอยู่กับมาตรฐานของสถานพยาบาลหรือผู้ผลิต)ความสำคัญ: ถ้าเกิดการรั่วไหลของความดัน อาจหมายถึงมีการรั่วของเยื่อกรอง ซึ่งอาจทำให้เกิดการปนเปื้อนระหว่างเลือดกับน้ำยาล้างไต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001E9B0-5516-B3E0-00DF-863D0AC279DA}"/>
              </a:ext>
            </a:extLst>
          </p:cNvPr>
          <p:cNvSpPr txBox="1"/>
          <p:nvPr/>
        </p:nvSpPr>
        <p:spPr>
          <a:xfrm>
            <a:off x="0" y="2893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Pressure Leak Test 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1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4EFA6-1BB7-5B0A-CD6E-DE2D1D22B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2FD7D26-EBC3-CEAD-7214-73888FA66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04" y="1322297"/>
            <a:ext cx="10443990" cy="515787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เราต้องตรวจ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2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ครั้ง มีความสำคัญอย่างมากเพื่อความปลอดภัยของผู้ป่วยดังนี้: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ครั้งแรก: หลังล้างตัวกรองด้วย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และก่อนที่จะนำไปเก็บ เพื่อยืนยันว่ามีความเข้มข้น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เพียงพอสำหรับการฆ่าเชื้อ (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&gt;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500-750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ppm)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ครั้งที่สอง: ตรวจก่อนนำตัวกรองไปใช้ เพื่อยืนยันว่าไม่มี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ตกค้าง </a:t>
            </a:r>
          </a:p>
          <a:p>
            <a:pPr lvl="1" algn="l">
              <a:lnSpc>
                <a:spcPct val="150000"/>
              </a:lnSpc>
            </a:pP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308BD21-3660-3141-1497-69C1E68E5A68}"/>
              </a:ext>
            </a:extLst>
          </p:cNvPr>
          <p:cNvSpPr txBox="1"/>
          <p:nvPr/>
        </p:nvSpPr>
        <p:spPr>
          <a:xfrm>
            <a:off x="1" y="20116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การตรวจ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Peracetic acid (PAA):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4BEB-CE8A-5D5F-69E0-0A742E6D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B3633D6-5479-AAC2-C8DB-174D58420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04" y="1322297"/>
            <a:ext cx="10443990" cy="515787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test strip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สำหรับตรวจ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peracetic acid (PAA)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ใน</a:t>
            </a:r>
            <a:r>
              <a:rPr lang="th-TH" sz="2800" dirty="0" err="1">
                <a:latin typeface="Kanit" pitchFamily="2" charset="-34"/>
                <a:cs typeface="Kanit" pitchFamily="2" charset="-34"/>
              </a:rPr>
              <a:t>การทำ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dialyzer reuse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มี 2 ชนิดหลักๆ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Test strip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สำหรับตรวจวัด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ในระดับสูง (100-1500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ppm)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Test strip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สำหรับตรวจหา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PAA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ในระดับต่ำมาก ( 0-2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ppm)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ส่วนบางบริษัทอาจมี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test strip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ที่ครอบคลุมช่วงกว้าง แต่อาจไม่แม่นยำเท่ากับการใช้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strip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เฉพาะ</a:t>
            </a:r>
          </a:p>
          <a:p>
            <a:pPr lvl="1" algn="l">
              <a:lnSpc>
                <a:spcPct val="150000"/>
              </a:lnSpc>
            </a:pP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B43501E-460C-CC44-1D35-9E483DC893CA}"/>
              </a:ext>
            </a:extLst>
          </p:cNvPr>
          <p:cNvSpPr txBox="1"/>
          <p:nvPr/>
        </p:nvSpPr>
        <p:spPr>
          <a:xfrm>
            <a:off x="1" y="20116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การตรวจ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Peracetic acid (PAA):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66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BB6D-601D-4338-D129-6DED34C67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A76F00D-0813-3E96-C23C-F692CAF2CA4C}"/>
              </a:ext>
            </a:extLst>
          </p:cNvPr>
          <p:cNvSpPr txBox="1"/>
          <p:nvPr/>
        </p:nvSpPr>
        <p:spPr>
          <a:xfrm>
            <a:off x="1" y="20116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Strip test for PAA: 100 strip test 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ราคา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$ 107.66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1BF471BA-444D-1A98-DE78-BB4920D6BCAF}"/>
              </a:ext>
            </a:extLst>
          </p:cNvPr>
          <p:cNvGrpSpPr/>
          <p:nvPr/>
        </p:nvGrpSpPr>
        <p:grpSpPr>
          <a:xfrm>
            <a:off x="2857233" y="962522"/>
            <a:ext cx="5890159" cy="5507023"/>
            <a:chOff x="5424163" y="1282010"/>
            <a:chExt cx="5435148" cy="5104717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907F1940-AA89-B155-8E1D-5AB5E991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3976" y="1337581"/>
              <a:ext cx="2945335" cy="5049146"/>
            </a:xfrm>
            <a:prstGeom prst="rect">
              <a:avLst/>
            </a:prstGeom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BE31589F-5AC2-1183-F562-54092598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4163" y="1282010"/>
              <a:ext cx="2375779" cy="510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F21CF-A09A-4DB4-C76E-B3931F5C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D48D8C6-4021-D9B9-8A8C-09919EBEC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862" y="1754015"/>
            <a:ext cx="7276447" cy="422399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bg1">
                    <a:lumMod val="85000"/>
                  </a:schemeClr>
                </a:solidFill>
                <a:latin typeface="Kanit" pitchFamily="2" charset="-34"/>
                <a:cs typeface="Kanit" pitchFamily="2" charset="-34"/>
              </a:rPr>
              <a:t>ที่มา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Kanit" pitchFamily="2" charset="-34"/>
                <a:cs typeface="Kanit" pitchFamily="2" charset="-34"/>
              </a:rPr>
              <a:t>dialyzer reuse</a:t>
            </a:r>
            <a:endParaRPr lang="th-TH" sz="3200" dirty="0">
              <a:solidFill>
                <a:schemeClr val="bg1">
                  <a:lumMod val="85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Contra-indications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ข้อดี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&amp;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ข้อเสีย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ขั้นตอน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reprocessing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แนวทางการพัฒนา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57420BC-3871-2D7F-BC90-FDA13BD7A898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เนื้อหา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69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D9F6-B82F-FDDB-5058-C6E1730D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2F2FD-57ED-8A09-DCB8-B7CF2F3420C2}"/>
              </a:ext>
            </a:extLst>
          </p:cNvPr>
          <p:cNvSpPr txBox="1"/>
          <p:nvPr/>
        </p:nvSpPr>
        <p:spPr>
          <a:xfrm>
            <a:off x="0" y="257492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ปัญหาและแนวทางพัฒนา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12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C658BF-0802-CEF9-E893-8B97DCDB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286392"/>
            <a:ext cx="8073189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Kanit" pitchFamily="2" charset="-34"/>
                <a:cs typeface="Kanit" pitchFamily="2" charset="-34"/>
              </a:rPr>
              <a:t>THANK YOU</a:t>
            </a:r>
            <a:endParaRPr lang="th-TH" sz="88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9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E6117-162F-401C-02D5-1BDB68D9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AE4177A-C2FB-8430-6B43-71A13DF9FF72}"/>
              </a:ext>
            </a:extLst>
          </p:cNvPr>
          <p:cNvSpPr txBox="1"/>
          <p:nvPr/>
        </p:nvSpPr>
        <p:spPr>
          <a:xfrm>
            <a:off x="0" y="2518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Dialyzers validated and approved for reuse: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E85790-51CE-3A01-9E29-79158F2B6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1" y="1054929"/>
            <a:ext cx="11074163" cy="504167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63A63B2-82B0-0883-023C-DE1F3FC3E1C6}"/>
              </a:ext>
            </a:extLst>
          </p:cNvPr>
          <p:cNvSpPr txBox="1"/>
          <p:nvPr/>
        </p:nvSpPr>
        <p:spPr>
          <a:xfrm>
            <a:off x="6430297" y="6272267"/>
            <a:ext cx="468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2020 Indian Journal of Nephrology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882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F297-113E-E572-CCEF-B766A2A2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0D59A8-027B-7B64-8942-907504CDCDC6}"/>
              </a:ext>
            </a:extLst>
          </p:cNvPr>
          <p:cNvSpPr txBox="1"/>
          <p:nvPr/>
        </p:nvSpPr>
        <p:spPr>
          <a:xfrm>
            <a:off x="0" y="10202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Our Dialyzers:</a:t>
            </a: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id="{97EB58C8-6F1C-30AA-7259-3733B46C3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000" y="4122988"/>
            <a:ext cx="9790270" cy="457806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: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681BC7AA-ED6B-511F-2E55-41487B6F1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92084"/>
              </p:ext>
            </p:extLst>
          </p:nvPr>
        </p:nvGraphicFramePr>
        <p:xfrm>
          <a:off x="528811" y="1445304"/>
          <a:ext cx="10801644" cy="445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48">
                  <a:extLst>
                    <a:ext uri="{9D8B030D-6E8A-4147-A177-3AD203B41FA5}">
                      <a16:colId xmlns:a16="http://schemas.microsoft.com/office/drawing/2014/main" val="934426327"/>
                    </a:ext>
                  </a:extLst>
                </a:gridCol>
                <a:gridCol w="3600548">
                  <a:extLst>
                    <a:ext uri="{9D8B030D-6E8A-4147-A177-3AD203B41FA5}">
                      <a16:colId xmlns:a16="http://schemas.microsoft.com/office/drawing/2014/main" val="183988420"/>
                    </a:ext>
                  </a:extLst>
                </a:gridCol>
                <a:gridCol w="3600548">
                  <a:extLst>
                    <a:ext uri="{9D8B030D-6E8A-4147-A177-3AD203B41FA5}">
                      <a16:colId xmlns:a16="http://schemas.microsoft.com/office/drawing/2014/main" val="2723811911"/>
                    </a:ext>
                  </a:extLst>
                </a:gridCol>
              </a:tblGrid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Trade name</a:t>
                      </a:r>
                      <a:endParaRPr lang="th-TH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Membrane type</a:t>
                      </a:r>
                      <a:endParaRPr lang="th-TH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Sterilization</a:t>
                      </a:r>
                      <a:endParaRPr lang="th-TH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2930"/>
                  </a:ext>
                </a:extLst>
              </a:tr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PSM 150, PSM 160 </a:t>
                      </a:r>
                      <a:endParaRPr lang="th-TH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PS</a:t>
                      </a:r>
                      <a:endParaRPr lang="th-TH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Kanit" pitchFamily="2" charset="-34"/>
                          <a:cs typeface="Kanit" pitchFamily="2" charset="-34"/>
                        </a:rPr>
                        <a:t>Gamma ray</a:t>
                      </a:r>
                      <a:endParaRPr lang="th-TH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27532"/>
                  </a:ext>
                </a:extLst>
              </a:tr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SA-DL-2.1HF (</a:t>
                      </a:r>
                      <a:r>
                        <a:rPr lang="en-US" sz="2800" b="0" dirty="0" err="1">
                          <a:latin typeface="Kanit" pitchFamily="2" charset="-34"/>
                          <a:cs typeface="Kanit" pitchFamily="2" charset="-34"/>
                        </a:rPr>
                        <a:t>almedico</a:t>
                      </a:r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)</a:t>
                      </a:r>
                      <a:endParaRPr lang="th-TH" sz="2800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PES</a:t>
                      </a:r>
                      <a:endParaRPr lang="th-TH" sz="2800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Kanit" pitchFamily="2" charset="-34"/>
                          <a:cs typeface="Kanit" pitchFamily="2" charset="-34"/>
                        </a:rPr>
                        <a:t>Gamma ray</a:t>
                      </a:r>
                      <a:endParaRPr lang="th-TH" sz="2800" b="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50757"/>
                  </a:ext>
                </a:extLst>
              </a:tr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FB-210UGA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cellulose triacetate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Gamma ray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139179"/>
                  </a:ext>
                </a:extLst>
              </a:tr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SUREFLUX-190EGA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cellulose triacetate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Gamma ray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745"/>
                  </a:ext>
                </a:extLst>
              </a:tr>
              <a:tr h="7019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HiF20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PES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7030A0"/>
                          </a:solidFill>
                          <a:latin typeface="Kanit" pitchFamily="2" charset="-34"/>
                          <a:cs typeface="Kanit" pitchFamily="2" charset="-34"/>
                        </a:rPr>
                        <a:t>Gamma ray</a:t>
                      </a:r>
                      <a:endParaRPr lang="th-TH" b="0" dirty="0">
                        <a:solidFill>
                          <a:srgbClr val="7030A0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7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A4C6-8EB6-3275-5CCC-B9EB8817E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FA4B804-9982-8EBE-414E-F1C464F28A4D}"/>
              </a:ext>
            </a:extLst>
          </p:cNvPr>
          <p:cNvSpPr txBox="1"/>
          <p:nvPr/>
        </p:nvSpPr>
        <p:spPr>
          <a:xfrm>
            <a:off x="0" y="10202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Types of dialyzers not be reused::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9A36DF4-6AC7-32BF-C95D-10F741BDDC25}"/>
              </a:ext>
            </a:extLst>
          </p:cNvPr>
          <p:cNvSpPr txBox="1"/>
          <p:nvPr/>
        </p:nvSpPr>
        <p:spPr>
          <a:xfrm>
            <a:off x="6430297" y="6272267"/>
            <a:ext cx="468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2020 Indian Journal of Nephrology</a:t>
            </a:r>
            <a:endParaRPr lang="th-TH" sz="2400" dirty="0"/>
          </a:p>
        </p:txBody>
      </p:sp>
      <p:sp>
        <p:nvSpPr>
          <p:cNvPr id="2" name="ชื่อเรื่องรอง 2">
            <a:extLst>
              <a:ext uri="{FF2B5EF4-FFF2-40B4-BE49-F238E27FC236}">
                <a16:creationId xmlns:a16="http://schemas.microsoft.com/office/drawing/2014/main" id="{F536D2A8-B1E1-D6A2-4CD4-E0D319727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10" y="1410407"/>
            <a:ext cx="9783096" cy="403718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Dialyzers with </a:t>
            </a: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opaque non-detachable headers 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are impossible to check for clots in the headers.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Should the header contain medium-sized friable clots, they may need to be detached in order to remove the clots.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7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8585A-6C77-57C7-4DA4-753C0A59B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F8D661A-B6D0-B25A-A638-41911B9DC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592" y="1754015"/>
            <a:ext cx="7276447" cy="422399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bg1">
                    <a:lumMod val="85000"/>
                  </a:schemeClr>
                </a:solidFill>
                <a:latin typeface="Kanit" pitchFamily="2" charset="-34"/>
                <a:cs typeface="Kanit" pitchFamily="2" charset="-34"/>
              </a:rPr>
              <a:t>ที่มา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Kanit" pitchFamily="2" charset="-34"/>
                <a:cs typeface="Kanit" pitchFamily="2" charset="-34"/>
              </a:rPr>
              <a:t>dialyzer reuse</a:t>
            </a:r>
            <a:endParaRPr lang="th-TH" sz="3200" dirty="0">
              <a:solidFill>
                <a:schemeClr val="bg1">
                  <a:lumMod val="85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Kanit" pitchFamily="2" charset="-34"/>
                <a:cs typeface="Kanit" pitchFamily="2" charset="-34"/>
              </a:rPr>
              <a:t>Contra-indications</a:t>
            </a:r>
            <a:endParaRPr lang="th-TH" sz="3200" dirty="0">
              <a:solidFill>
                <a:schemeClr val="bg1">
                  <a:lumMod val="85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ข้อดี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&amp;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ข้อเสีย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ขั้นตอน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reprocessing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แนวทางการพัฒนา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8A2C2C7-6044-50EA-E374-DCDBE37AE4D9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เนื้อหา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3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2300</Words>
  <Application>Microsoft Office PowerPoint</Application>
  <PresentationFormat>แบบจอกว้าง</PresentationFormat>
  <Paragraphs>268</Paragraphs>
  <Slides>51</Slides>
  <Notes>48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Kanit</vt:lpstr>
      <vt:lpstr>Kanit </vt:lpstr>
      <vt:lpstr>Kanit Light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ข้อดีและข้อด้อย: single-use dialyzer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เจริญ เกียรติวัชรชัย</dc:creator>
  <cp:lastModifiedBy>เจริญ เกียรติวัชรชัย</cp:lastModifiedBy>
  <cp:revision>585</cp:revision>
  <dcterms:created xsi:type="dcterms:W3CDTF">2025-02-08T06:56:00Z</dcterms:created>
  <dcterms:modified xsi:type="dcterms:W3CDTF">2025-04-04T23:36:38Z</dcterms:modified>
</cp:coreProperties>
</file>