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31" r:id="rId2"/>
    <p:sldId id="539" r:id="rId3"/>
    <p:sldId id="534" r:id="rId4"/>
    <p:sldId id="507" r:id="rId5"/>
    <p:sldId id="498" r:id="rId6"/>
    <p:sldId id="505" r:id="rId7"/>
    <p:sldId id="533" r:id="rId8"/>
    <p:sldId id="432" r:id="rId9"/>
    <p:sldId id="288" r:id="rId10"/>
    <p:sldId id="504" r:id="rId11"/>
    <p:sldId id="520" r:id="rId12"/>
    <p:sldId id="543" r:id="rId13"/>
    <p:sldId id="535" r:id="rId14"/>
    <p:sldId id="508" r:id="rId15"/>
    <p:sldId id="513" r:id="rId16"/>
    <p:sldId id="512" r:id="rId17"/>
    <p:sldId id="517" r:id="rId18"/>
    <p:sldId id="538" r:id="rId19"/>
    <p:sldId id="542" r:id="rId20"/>
    <p:sldId id="537" r:id="rId21"/>
    <p:sldId id="519" r:id="rId22"/>
    <p:sldId id="521" r:id="rId23"/>
    <p:sldId id="526" r:id="rId24"/>
    <p:sldId id="527" r:id="rId25"/>
    <p:sldId id="530" r:id="rId26"/>
    <p:sldId id="528" r:id="rId27"/>
    <p:sldId id="522" r:id="rId28"/>
    <p:sldId id="523" r:id="rId29"/>
    <p:sldId id="532" r:id="rId30"/>
    <p:sldId id="518" r:id="rId31"/>
    <p:sldId id="531" r:id="rId32"/>
    <p:sldId id="524" r:id="rId33"/>
    <p:sldId id="525" r:id="rId34"/>
    <p:sldId id="487" r:id="rId35"/>
    <p:sldId id="337" r:id="rId3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850" autoAdjust="0"/>
  </p:normalViewPr>
  <p:slideViewPr>
    <p:cSldViewPr snapToGrid="0">
      <p:cViewPr varScale="1">
        <p:scale>
          <a:sx n="68" d="100"/>
          <a:sy n="68" d="100"/>
        </p:scale>
        <p:origin x="580" y="60"/>
      </p:cViewPr>
      <p:guideLst/>
    </p:cSldViewPr>
  </p:slideViewPr>
  <p:outlineViewPr>
    <p:cViewPr>
      <p:scale>
        <a:sx n="33" d="100"/>
        <a:sy n="33" d="100"/>
      </p:scale>
      <p:origin x="0" y="-206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1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24BA-BCD8-47E3-8879-0300F84560F3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92A6-7681-45E5-98AA-46E80F373C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9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0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84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0024-D3BB-A798-16AD-3A85F3065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C69F15C-8432-C0DB-C6AF-DECC9FD4F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87F52E7-C510-4096-8D0B-797AD0A32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B66AB19-1A2A-A5D5-575D-8AE21BB3E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180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AA16-D880-9F46-22FA-3607EA7CB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8B7436D-273D-AACC-3EA4-1AAD3F9F1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2575338-CB53-F33D-9B3E-4BA60C747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92189F1-8FCA-2BA6-866E-1243ACC8A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588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FC04A-AA5A-ED5F-9846-FFCDA252A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CBF5F122-E7E3-77E8-D977-F01D23FD5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573A60C-ED3F-44C3-5C1C-EB59FFB19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5013135-F0F8-EFA9-3297-30998019C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762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7D0F6-F584-0E24-22DD-0A8A0D41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9829210-8E11-5B23-3EC7-DF3541BD0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A36E0436-25DC-A22F-A859-89B1418EE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วิธีการใช้งานโนโมแกรมเริ่มต้นที่แกนแนวตั้ง: หาค่า </a:t>
            </a:r>
            <a:r>
              <a:rPr lang="en-US" dirty="0"/>
              <a:t>URR </a:t>
            </a:r>
            <a:r>
              <a:rPr lang="th-TH" dirty="0"/>
              <a:t>ที่ได้จากการวัดก่อนและหลังการฟอกไต​เลื่อนตามแนวนอน: ไปยังเส้นโค้งที่ตรงกับค่า </a:t>
            </a:r>
            <a:r>
              <a:rPr lang="en-US" dirty="0"/>
              <a:t>UF/W </a:t>
            </a:r>
            <a:r>
              <a:rPr lang="th-TH" dirty="0"/>
              <a:t>ของผู้ป่วย (เช่น ถ้าน้ำหนักลดลง 2 กก. จากน้ำหนักหลังฟอกไต 70 กก. จะได้ </a:t>
            </a:r>
            <a:r>
              <a:rPr lang="en-US" dirty="0"/>
              <a:t>UF/W = 0.0286 </a:t>
            </a:r>
            <a:r>
              <a:rPr lang="th-TH" dirty="0"/>
              <a:t>หรือประมาณ 2.86%)​อ่านค่าจากแกนนอน: ค่าที่ได้คือค่า </a:t>
            </a:r>
            <a:r>
              <a:rPr lang="en-US" dirty="0"/>
              <a:t>Kt/V </a:t>
            </a:r>
            <a:r>
              <a:rPr lang="th-TH" dirty="0"/>
              <a:t>ที่ประมาณจากโนโมแกรม​โนโมแกรมนี้มีประโยชน์ในการประเมินประสิทธิภาพของการฟอกไต โดยไม่ต้องคำนวณค่า </a:t>
            </a:r>
            <a:r>
              <a:rPr lang="en-US" dirty="0"/>
              <a:t>Kt/V </a:t>
            </a:r>
            <a:r>
              <a:rPr lang="th-TH" dirty="0"/>
              <a:t>ด้วยสูตรที่ซับซ้อน อย่างไรก็ตาม ควรใช้ร่วมกับการประเมินทางคลินิกอื่น ๆ เพื่อให้ได้ข้อมูลที่ครบถ้วนและแม่นยำ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B815EA3-7F8F-81A7-C34B-39C8C0107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2420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4F3AC-B0DB-75A8-B220-C9DCBB1F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9134A1C-179A-34DB-1204-29209FE0C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EE52A6E-B35C-6138-430C-F1F5E1149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A4FCFF5-F22E-4887-C762-DF522B2E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64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88C6-A993-C2DD-590D-5D4DF1559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99BB939-C313-0FF9-B7AE-C1DC114A5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2E4BCD1-8838-7A63-0BCC-CAE8992F9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B19C58-9CA6-A2CF-67BF-2D9BD1B0F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2244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41D3-D584-634E-D371-95270B2A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4A89FF2-02AF-E0C4-DE0A-4C3F3F0ED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34DF0D6-8C9D-C58F-0807-69271D4C0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pool Kt/V is most commonly measured parameter</a:t>
            </a:r>
          </a:p>
          <a:p>
            <a:r>
              <a:rPr lang="en-US" dirty="0"/>
              <a:t>for measuring dialysis adequacy. Double pool Kt/V is more</a:t>
            </a:r>
          </a:p>
          <a:p>
            <a:r>
              <a:rPr lang="en-US" dirty="0"/>
              <a:t>accurate but needs the patient to wait for 30‑60 minutes</a:t>
            </a:r>
          </a:p>
          <a:p>
            <a:r>
              <a:rPr lang="en-US" dirty="0"/>
              <a:t>post dialysis.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50C5230-9D84-DE71-4FB7-284B0CAAE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079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BA3F-C00F-F396-CC60-C3C8357CC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B3BC70B-0994-54F5-04AD-56A7BC5A3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C73623B-D7BC-CA14-FF82-57D1C90D7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pool Kt/V is most commonly measured parameter</a:t>
            </a:r>
          </a:p>
          <a:p>
            <a:r>
              <a:rPr lang="en-US" dirty="0"/>
              <a:t>for measuring dialysis adequacy. Double pool Kt/V is more</a:t>
            </a:r>
          </a:p>
          <a:p>
            <a:r>
              <a:rPr lang="en-US" dirty="0"/>
              <a:t>accurate but needs the patient to wait for 30‑60 minutes</a:t>
            </a:r>
          </a:p>
          <a:p>
            <a:r>
              <a:rPr lang="en-US" dirty="0"/>
              <a:t>post dialysis.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49ADB9C-3BF4-58D7-2199-760BFAE2C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232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34416-C689-0E69-AE6C-191E07A2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7C39111-DBF0-5E69-436E-6C9DAD114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E58E554-14B7-7C6F-F60F-351C5D850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 1 for calculating </a:t>
            </a:r>
            <a:r>
              <a:rPr lang="en-US" dirty="0" err="1"/>
              <a:t>spKt</a:t>
            </a:r>
            <a:r>
              <a:rPr lang="en-US" dirty="0"/>
              <a:t>/V does not give accurate</a:t>
            </a:r>
          </a:p>
          <a:p>
            <a:r>
              <a:rPr lang="en-US" dirty="0"/>
              <a:t>results when hemodialysis sessions are fewer than 3 times</a:t>
            </a:r>
          </a:p>
          <a:p>
            <a:r>
              <a:rPr lang="en-US" dirty="0"/>
              <a:t>per week (or more ‑ up to 7 times per week) due to</a:t>
            </a:r>
          </a:p>
          <a:p>
            <a:r>
              <a:rPr lang="en-US" dirty="0"/>
              <a:t>differences in inter dialytic urea generation.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DABC2C8-5C18-6342-F95C-054C144E4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21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6A96-FC1C-7BE2-7040-EF0DA07B5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F47CDEA-B3BA-93EB-1999-80CCEC273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55576B9-90E1-EC48-35B6-18ECC7006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 1 for calculating </a:t>
            </a:r>
            <a:r>
              <a:rPr lang="en-US" dirty="0" err="1"/>
              <a:t>spKt</a:t>
            </a:r>
            <a:r>
              <a:rPr lang="en-US" dirty="0"/>
              <a:t>/V does not give accurate</a:t>
            </a:r>
          </a:p>
          <a:p>
            <a:r>
              <a:rPr lang="en-US" dirty="0"/>
              <a:t>results when hemodialysis sessions are fewer than 3 times</a:t>
            </a:r>
          </a:p>
          <a:p>
            <a:r>
              <a:rPr lang="en-US" dirty="0"/>
              <a:t>per week (or more ‑ up to 7 times per week) due to</a:t>
            </a:r>
          </a:p>
          <a:p>
            <a:r>
              <a:rPr lang="en-US" dirty="0"/>
              <a:t>differences in inter dialytic urea generation.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82CAD85-F000-B10D-E3FE-EB49101DC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17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CBD70-E417-A0F9-54E0-4ABDF8FD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DBBAE9AC-43A2-B853-8CC7-D11BC6360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9CC0262-2061-9F4D-0F69-983FC9327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6F41BE6-257D-B725-F688-B24A7AC4D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46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CDDE-7D2D-346A-2191-4D29EACA9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01B6E36-D880-7A5D-8E97-981F658A5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3828FFE-FD15-A6D8-E859-80BBCF8F5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67366DB-F008-0C48-A675-F92B5CFDD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76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F9299-D1D9-26F1-6A90-A3260F211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5EA6984-387B-EA8C-E940-9A4502C2F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64EE5D2-3EF3-323B-525A-33E366E80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 1 for calculating </a:t>
            </a:r>
            <a:r>
              <a:rPr lang="en-US" dirty="0" err="1"/>
              <a:t>spKt</a:t>
            </a:r>
            <a:r>
              <a:rPr lang="en-US" dirty="0"/>
              <a:t>/V does not give accurate</a:t>
            </a:r>
          </a:p>
          <a:p>
            <a:r>
              <a:rPr lang="en-US" dirty="0"/>
              <a:t>results when hemodialysis sessions are fewer than 3 times</a:t>
            </a:r>
          </a:p>
          <a:p>
            <a:r>
              <a:rPr lang="en-US" dirty="0"/>
              <a:t>per week (or more ‑ up to 7 times per week) due to</a:t>
            </a:r>
          </a:p>
          <a:p>
            <a:r>
              <a:rPr lang="en-US" dirty="0"/>
              <a:t>differences in inter dialytic urea generation.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CF20357-BB9C-5017-F7BF-04210E8E9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64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E026B-29D6-22A7-F68E-333E18BE6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A6CF201-991E-76D2-1ABF-372530B90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1918F99-AB17-32F4-34F8-9EF850858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4E5061B-5DAE-3493-C697-46591E439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7740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19A3-0261-F193-A256-FAB39065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BA3F976-A850-3047-6BDA-2B875AEBF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3F3E206-9421-9A8E-3F9F-D4A0D0811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FAAFD04-A55D-8EB7-E8A5-2A89DF285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7722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F317A-29AC-4D86-6676-18C99163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DB56C11-1454-8712-A69B-B3EAF18F1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75DC62A-8D6A-0E57-1ED3-06DCF3FD8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F5BB6CF-A24B-010F-F5C1-ED717025D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0511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98416-3601-83ED-8AA6-036111D3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27D8C689-D778-1DB8-00C7-C42056AD0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DA7ABE7-9BA8-AD66-39C8-DDF0597C9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7BEFAF5-6B4E-379D-B4E1-BDB05F87E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974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8F18-D84B-A063-EB66-21546CD9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DDAE1E3-CEC4-7C67-1299-6022BB13E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1A30B6A-1FFA-6E24-94E2-43A000B60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583F3F8-44B5-BD98-45E9-706935061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376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FB44-C324-D3A2-57F0-00F1165B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E997F4C-24C9-CDB1-4D6E-E70AABDEF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B2EDD2C6-032A-0B45-431F-42F4AE8C6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3B603FD-1B01-D03A-708A-151493269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AD9D-68FD-7A57-2C3D-F2CE011CF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4A4DB4A-852C-46C4-401D-883D12416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7B03049-9AD3-EDD7-467B-AA31F9E0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6D86EBF-1B99-4F41-9996-C6A82E678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221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07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2398-2233-E4E2-480A-31B70CC1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5A59961-E164-9F17-20A2-47BB3ECE6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74E3553-6E40-5592-F91B-1BDD7E497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5DFA949-F543-6A2D-1233-57239C156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735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F7E77-FA8F-3831-8083-BFDD2AFB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11691AF-F44E-7528-031A-BA3CA99B0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00514D8-CF7B-D424-7BB2-89C1219F5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A93BBE5-C3F1-5F07-5B93-D5E8B1C7C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093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1C5F-0975-ED32-50DE-D9155C11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10A854D-95B4-B0F7-33D3-B31401068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8A6E9F1-9798-B24B-FE1D-7B1EF533E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9F9245C-DED2-530C-CC0D-1E42EF2D5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3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C8BE4-8825-F3E5-D86A-C8B5EFC7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9EA6F86-E9B4-6FC9-CB3D-D62E004CB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A7AA152F-30F5-2FA3-4FFF-3CCB2073B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E9CC991-0A1F-57B4-5560-DA7643729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585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EDCF-D7B0-D789-B655-240BF8A4C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812027F-7F17-A269-FA8B-10E50FED6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E7E0626-E341-5D60-75F2-9F09B1E90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BE113EC-6DB2-C8FE-F968-47BDE3A0E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138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25999-5AB0-1D0A-E4E1-4464FED75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7E86580-0B36-E089-AD43-43478E99A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A526926-0778-CC00-5439-DD723EF56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459DB3-4C2B-E15C-87D4-99484F835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22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5AEFD-7712-AE53-56F4-CFC47BF1C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4569F84-B3DC-F7B3-B815-875C56578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F26C642-99B9-75C0-F6FA-B842F3328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7416B40-15AF-0DDB-5A44-E74C7AF18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25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BD75E-B0CA-FCC3-913C-5EE8E3E5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378E171-8A32-AC5E-A276-CDD4E8244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719836F-6DA0-601A-9B6C-B074BF79F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450B4C3-4ADB-52F7-48F3-F00ACFECD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14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AC7E2-B236-2B0B-CD7E-A43C96BF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611B9BE-DDEE-504A-F4C9-1576A6BC3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A092936-9DB1-DC83-66DA-2FB26E054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854543-D9B1-4291-E949-DCE309C3A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14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0120-D6C1-2378-1873-D6148B724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0B3560A2-DDAB-4B3B-ED6A-E57850C77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BA7BBE1D-C3A5-8E2C-FBC4-D3B64C69B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4DF3F1A-91E4-9736-1630-38FE66961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582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91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41816A-4F50-0B7F-D642-A106A981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AC07851-A614-509E-9A71-21605EE3F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9C4CD1B-D914-A59E-7EFF-5BE4975D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A3BAD8-9680-F770-C917-1164C1C3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CA6D31-975F-868D-7E4F-09BC1209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6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F4A5F5-2B61-1FBE-0E5F-BC1E52A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BF5DA81-BB7B-0EBE-6EC2-5479511BF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ACC4D5C-8224-927F-8161-711548BD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B041D8-B5FE-0518-3EC5-B6EF5304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461008-8C1B-ABB7-3DA5-5C94C713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9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A9AE3BC-AFDD-8339-56D3-3D06412C4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A63B617-4528-3E7B-DF15-C994B9E4D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A8F6E0-70EF-9683-CD34-560C19CB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A8F8E3-5C3A-BADC-B339-D67FBF69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3C862FE-4A5E-18D0-4DA8-FB63C59B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2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7318FA-152C-5EF2-4508-E3778A21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52583F-8465-7CEF-F653-3E2B8BE7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657AF2-E645-9F8B-BF10-64DD3E16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87D934-BF4B-42D2-8ED9-0BD6BAD8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21E08B-09EC-5EEA-2BE3-AF7CF8AD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8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109F03-AAD5-C506-7C2C-0AAD0E8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5E6FD5E-400B-D8B6-B381-0660370A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856492-CBE9-83ED-13B6-509CFDC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71D1EE-4175-4C4F-1979-D11D320C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D810289-7AF4-CC96-B246-167E7023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6995C9-D2FD-13E8-D6FF-86F8551E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299F0E-E2D7-2DC1-2219-E282A466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6084D20-EF38-FAC8-57E4-4B9F3D0C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44D4D39-8ABD-09D7-EB55-FA5DC958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0ED8901-84DB-F050-A9F0-CBFA42ED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DD23D61-A8DA-2E4C-5A34-14665E2E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8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B45946-45E8-DEA2-8F6E-E1F666DA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BDA87DB-C2D2-7BA6-174C-981EBBBB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E52C03-EF70-1121-6B85-D66266A9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8828277-8176-4D05-E8E5-0A869D27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58F3ED4-CF4B-8E2C-4DE3-40D0ACF21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8E8F3E1-D10C-0851-98BF-5560FFFE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94F33C-BDBA-9896-62AB-235E7CA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278B90A-3685-ABB0-C271-1012F7C9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CBF520-345D-7068-3BBC-46937EAB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A5866D0-A911-4607-EF0B-65EA60B5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6055C8C-B803-4E39-E861-7A2EF49C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2B5FB4-42D9-30D1-5A42-593F746F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9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4F7C354-B9B8-DB38-CF37-35E17FE6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35F7B98-C1C8-65DE-C47C-99896CFB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2DF2DC1-1C56-10F5-2D73-B81F55EA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1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94B97B-AD4D-37FC-D202-CE03C62A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AC7D7F-97A5-F1CF-A100-DB3C9ADF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7F868E0-36B0-AA7D-B25B-85F30BD99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CDC6368-BC0D-29B6-7829-562A3339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08BBF4F-58D7-8592-F0C4-B7F54A9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2C2A4CA-3F8A-2F36-891B-33A3421E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7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9CF69C-EC1F-F736-C76C-360533D3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055343A-FEE7-25F9-0133-32144BC6E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2129BAA-5B1F-8671-8F06-385417BA9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2544101-A3A7-F532-B315-E3BAEC3D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F5F2714-26C0-57F6-ADF8-71960438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4C818BD-FE8D-80A3-8987-C2E50273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5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8CB277B-C7F8-4347-ABB9-E24A8E45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8BB1C4E-0849-2559-1AAB-860624B2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A472B6-4325-47DE-85E9-8DDE0193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DAD7-36CC-44EB-B4B3-78C231BE56AD}" type="datetimeFigureOut">
              <a:rPr lang="th-TH" smtClean="0"/>
              <a:t>13/04/68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D0B600-DE99-AF70-57F9-D778C21C3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3C30E7-F4B1-E6EE-27C2-AA87AF2AE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1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31F58EF-5943-F6D7-400C-3ACC9BF47358}"/>
              </a:ext>
            </a:extLst>
          </p:cNvPr>
          <p:cNvSpPr txBox="1"/>
          <p:nvPr/>
        </p:nvSpPr>
        <p:spPr>
          <a:xfrm>
            <a:off x="663880" y="1477477"/>
            <a:ext cx="10526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Kanit" pitchFamily="2" charset="-34"/>
                <a:cs typeface="Kanit" pitchFamily="2" charset="-34"/>
              </a:rPr>
              <a:t>Dialysis Adequacy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179375-62DC-D639-3DDE-9237E29BB757}"/>
              </a:ext>
            </a:extLst>
          </p:cNvPr>
          <p:cNvSpPr txBox="1"/>
          <p:nvPr/>
        </p:nvSpPr>
        <p:spPr>
          <a:xfrm>
            <a:off x="7689127" y="5239958"/>
            <a:ext cx="4135443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พ. เจริญ เกียรติวัชรชัย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21 </a:t>
            </a: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พค </a:t>
            </a:r>
            <a:r>
              <a:rPr lang="en-US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2568: 16:00 </a:t>
            </a: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น</a:t>
            </a:r>
            <a:endParaRPr lang="en-US" b="0" u="none" strike="noStrike" baseline="0" dirty="0">
              <a:solidFill>
                <a:srgbClr val="000000"/>
              </a:solidFill>
              <a:latin typeface="Kanit" pitchFamily="2" charset="-34"/>
              <a:ea typeface="KaiTi" panose="020B0503020204020204" pitchFamily="49" charset="-122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9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5791-3A67-A72A-425E-3600BCAA3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681596-F9D7-587F-0941-35DE42720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749" y="1561697"/>
            <a:ext cx="8989765" cy="418910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Urea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 was the first identified marker of kidney function, hence the name </a:t>
            </a:r>
            <a:r>
              <a:rPr lang="en-US" sz="30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uremic syndrome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.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Later, creatinine took over in the evaluation of kidney function but urea resurged as a marker of dialysis efficiency</a:t>
            </a:r>
            <a:endParaRPr lang="th-TH" sz="30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8915551-E429-0258-CBCF-8439246012E5}"/>
              </a:ext>
            </a:extLst>
          </p:cNvPr>
          <p:cNvSpPr txBox="1"/>
          <p:nvPr/>
        </p:nvSpPr>
        <p:spPr>
          <a:xfrm>
            <a:off x="0" y="32852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Urea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54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BF93-9CA7-B9FF-8007-3986E1D1D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3E74B70-EA91-F353-F256-6FCB259EC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894" y="1441658"/>
            <a:ext cx="10931105" cy="456253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The URR was first popularized by Lowrie and Lew in 1991</a:t>
            </a:r>
            <a:br>
              <a:rPr lang="en-US" sz="3000" dirty="0">
                <a:latin typeface="Kanit" pitchFamily="2" charset="-34"/>
                <a:cs typeface="Kanit" pitchFamily="2" charset="-34"/>
              </a:rPr>
            </a:br>
            <a:br>
              <a:rPr lang="en-US" sz="3000" dirty="0">
                <a:latin typeface="Kanit" pitchFamily="2" charset="-34"/>
                <a:cs typeface="Kanit" pitchFamily="2" charset="-34"/>
              </a:rPr>
            </a:br>
            <a:endParaRPr lang="en-US" sz="30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URR of &gt; 65% is recommended as a marker of adequacy </a:t>
            </a:r>
            <a:br>
              <a:rPr lang="en-US" sz="3000" dirty="0">
                <a:latin typeface="Kanit" pitchFamily="2" charset="-34"/>
                <a:cs typeface="Kanit" pitchFamily="2" charset="-34"/>
              </a:rPr>
            </a:br>
            <a:r>
              <a:rPr lang="en-US" sz="3000" dirty="0">
                <a:latin typeface="Kanit" pitchFamily="2" charset="-34"/>
                <a:cs typeface="Kanit" pitchFamily="2" charset="-34"/>
              </a:rPr>
              <a:t>for patients who are stable on HD 3  times / </a:t>
            </a:r>
            <a:r>
              <a:rPr lang="en-US" sz="3000" dirty="0" err="1">
                <a:latin typeface="Kanit" pitchFamily="2" charset="-34"/>
                <a:cs typeface="Kanit" pitchFamily="2" charset="-34"/>
              </a:rPr>
              <a:t>wk</a:t>
            </a:r>
            <a:endParaRPr lang="en-US" sz="30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URR closely related to Kt/V : </a:t>
            </a:r>
            <a:r>
              <a:rPr lang="sv-SE" sz="3000" dirty="0">
                <a:latin typeface="Kanit" pitchFamily="2" charset="-34"/>
                <a:cs typeface="Kanit" pitchFamily="2" charset="-34"/>
              </a:rPr>
              <a:t>spKt/V = -ln (1-URR)</a:t>
            </a:r>
            <a:endParaRPr lang="en-US" sz="30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0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6A6B1A7-CD14-D53E-0BB4-B37C52F66120}"/>
              </a:ext>
            </a:extLst>
          </p:cNvPr>
          <p:cNvSpPr txBox="1"/>
          <p:nvPr/>
        </p:nvSpPr>
        <p:spPr>
          <a:xfrm>
            <a:off x="0" y="43516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Urea reduction ratio (URR)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017425E-6538-A4C9-7658-628B9D6D73D5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195DC7D-4F64-B471-6F55-62F92CD8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64" y="2320094"/>
            <a:ext cx="8066671" cy="12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95EA4-5EC7-5181-02FE-1A38B443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958E038-3F2C-ADA8-6EB1-2CF5BB9B2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460" y="930852"/>
            <a:ext cx="11115508" cy="525807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Pt A : 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BW</a:t>
            </a:r>
            <a:r>
              <a:rPr lang="en-US" sz="2800" baseline="-25000" dirty="0" err="1">
                <a:latin typeface="Kanit" pitchFamily="2" charset="-34"/>
                <a:cs typeface="Kanit" pitchFamily="2" charset="-34"/>
              </a:rPr>
              <a:t>Pre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70kg, 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BUN</a:t>
            </a:r>
            <a:r>
              <a:rPr lang="en-US" sz="2800" baseline="-25000" dirty="0" err="1">
                <a:latin typeface="Kanit" pitchFamily="2" charset="-34"/>
                <a:cs typeface="Kanit" pitchFamily="2" charset="-34"/>
              </a:rPr>
              <a:t>Pre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80 , 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BUN</a:t>
            </a:r>
            <a:r>
              <a:rPr lang="en-US" sz="2800" baseline="-25000" dirty="0" err="1">
                <a:latin typeface="Kanit" pitchFamily="2" charset="-34"/>
                <a:cs typeface="Kanit" pitchFamily="2" charset="-34"/>
              </a:rPr>
              <a:t>Post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40 mg/dl, UF 3 L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Pt B : Same but UF 0 L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Pt A : urea loss </a:t>
            </a: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  <a:sym typeface="Wingdings" panose="05000000000000000000" pitchFamily="2" charset="2"/>
              </a:rPr>
              <a:t> 36 – 16.8 = 19.2 gm</a:t>
            </a:r>
            <a:endParaRPr lang="en-US" sz="28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  <a:p>
            <a:pPr marL="914400" lvl="1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Kanit" pitchFamily="2" charset="-34"/>
                <a:cs typeface="Kanit" pitchFamily="2" charset="-34"/>
              </a:rPr>
              <a:t>V</a:t>
            </a:r>
            <a:r>
              <a:rPr lang="en-US" sz="2800" baseline="-25000" dirty="0" err="1">
                <a:latin typeface="Kanit" pitchFamily="2" charset="-34"/>
                <a:cs typeface="Kanit" pitchFamily="2" charset="-34"/>
              </a:rPr>
              <a:t>Pre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45 L </a:t>
            </a:r>
            <a:r>
              <a:rPr lang="en-US" sz="2800" dirty="0">
                <a:latin typeface="Kanit" pitchFamily="2" charset="-34"/>
                <a:cs typeface="Kanit" pitchFamily="2" charset="-34"/>
                <a:sym typeface="Wingdings" panose="05000000000000000000" pitchFamily="2" charset="2"/>
              </a:rPr>
              <a:t> urea = 0.8 x 45 = 36 gm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</a:t>
            </a:r>
          </a:p>
          <a:p>
            <a:pPr marL="914400" lvl="1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Kanit" pitchFamily="2" charset="-34"/>
                <a:cs typeface="Kanit" pitchFamily="2" charset="-34"/>
              </a:rPr>
              <a:t>V</a:t>
            </a:r>
            <a:r>
              <a:rPr lang="en-US" sz="2800" baseline="-25000" dirty="0" err="1">
                <a:latin typeface="Kanit" pitchFamily="2" charset="-34"/>
                <a:cs typeface="Kanit" pitchFamily="2" charset="-34"/>
              </a:rPr>
              <a:t>Post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42 L -- &gt; urea 0.4 x 42 = 16.8 gm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Pt B : urea loss </a:t>
            </a: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  <a:sym typeface="Wingdings" panose="05000000000000000000" pitchFamily="2" charset="2"/>
              </a:rPr>
              <a:t> 36 – 18 = 18 gm</a:t>
            </a:r>
          </a:p>
          <a:p>
            <a:pPr marL="914400" lvl="1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Kanit" pitchFamily="2" charset="-34"/>
                <a:cs typeface="Kanit" pitchFamily="2" charset="-34"/>
              </a:rPr>
              <a:t>V</a:t>
            </a:r>
            <a:r>
              <a:rPr lang="en-US" sz="2800" baseline="-25000" dirty="0" err="1">
                <a:latin typeface="Kanit" pitchFamily="2" charset="-34"/>
                <a:cs typeface="Kanit" pitchFamily="2" charset="-34"/>
              </a:rPr>
              <a:t>Post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45 L -- &gt; urea 0.4 x 45 = 18 gm</a:t>
            </a:r>
            <a:br>
              <a:rPr lang="en-US" dirty="0">
                <a:latin typeface="Kanit" pitchFamily="2" charset="-34"/>
                <a:cs typeface="Kanit" pitchFamily="2" charset="-34"/>
              </a:rPr>
            </a:br>
            <a:br>
              <a:rPr lang="en-US" sz="2600" dirty="0">
                <a:latin typeface="Kanit" pitchFamily="2" charset="-34"/>
                <a:cs typeface="Kanit" pitchFamily="2" charset="-34"/>
              </a:rPr>
            </a:br>
            <a:endParaRPr lang="en-US" sz="26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0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7013E2-4647-E2DB-4D2B-F858EA18F237}"/>
              </a:ext>
            </a:extLst>
          </p:cNvPr>
          <p:cNvSpPr txBox="1"/>
          <p:nvPr/>
        </p:nvSpPr>
        <p:spPr>
          <a:xfrm>
            <a:off x="0" y="7677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URR : limitation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77B4D31-0FDB-8AD5-59AD-2D0E1BB7B0D9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14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AC37D-E55E-C6F6-DB73-4C4F5B816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4CE948B-3316-F99C-9DAF-1B1277DD662B}"/>
              </a:ext>
            </a:extLst>
          </p:cNvPr>
          <p:cNvSpPr txBox="1"/>
          <p:nvPr/>
        </p:nvSpPr>
        <p:spPr>
          <a:xfrm>
            <a:off x="0" y="18231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Nomogram relating Kt/V and URR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C469D67-9081-CB3C-96B4-81403507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44" y="948262"/>
            <a:ext cx="8243862" cy="5849755"/>
          </a:xfrm>
          <a:prstGeom prst="rect">
            <a:avLst/>
          </a:prstGeom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A39AD6EB-7C4B-8838-2E4C-742CD5817133}"/>
              </a:ext>
            </a:extLst>
          </p:cNvPr>
          <p:cNvCxnSpPr/>
          <p:nvPr/>
        </p:nvCxnSpPr>
        <p:spPr>
          <a:xfrm>
            <a:off x="5508702" y="1505415"/>
            <a:ext cx="0" cy="4304370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CC7028B0-7713-4F05-297C-A5618F524E3F}"/>
              </a:ext>
            </a:extLst>
          </p:cNvPr>
          <p:cNvCxnSpPr/>
          <p:nvPr/>
        </p:nvCxnSpPr>
        <p:spPr>
          <a:xfrm>
            <a:off x="6976946" y="1505419"/>
            <a:ext cx="0" cy="4304370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วงรี 5">
            <a:extLst>
              <a:ext uri="{FF2B5EF4-FFF2-40B4-BE49-F238E27FC236}">
                <a16:creationId xmlns:a16="http://schemas.microsoft.com/office/drawing/2014/main" id="{53513F59-849C-5E8F-0205-711843015533}"/>
              </a:ext>
            </a:extLst>
          </p:cNvPr>
          <p:cNvSpPr/>
          <p:nvPr/>
        </p:nvSpPr>
        <p:spPr>
          <a:xfrm>
            <a:off x="9573583" y="1362395"/>
            <a:ext cx="834619" cy="35594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399C5BC7-9E0F-D0AE-7B08-27E89C830D23}"/>
              </a:ext>
            </a:extLst>
          </p:cNvPr>
          <p:cNvSpPr/>
          <p:nvPr/>
        </p:nvSpPr>
        <p:spPr>
          <a:xfrm>
            <a:off x="9573493" y="2103791"/>
            <a:ext cx="834619" cy="35594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7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51759-8107-731D-57CC-C31416E0F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408577C-3515-5B7C-92A4-391BEA361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905" y="1971480"/>
            <a:ext cx="9060734" cy="326436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the National Cooperative Dialysis Study (NCDS)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developed in the 1980 after it was shown that the blood urea level influenced survival in adult patients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1B0E00F-6980-4D1E-958A-53C6C4BDC1B7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Kt/Vurea: concept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F848218-C312-8DA8-7F3B-EB5CB9FB9ABA}"/>
              </a:ext>
            </a:extLst>
          </p:cNvPr>
          <p:cNvSpPr txBox="1"/>
          <p:nvPr/>
        </p:nvSpPr>
        <p:spPr>
          <a:xfrm>
            <a:off x="7180244" y="6133244"/>
            <a:ext cx="4817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 Light" pitchFamily="2" charset="-34"/>
                <a:cs typeface="Kanit Light" pitchFamily="2" charset="-34"/>
              </a:rPr>
              <a:t>Pediatric Nephrology (2019)</a:t>
            </a:r>
            <a:endParaRPr lang="th-TH" dirty="0">
              <a:latin typeface="Kanit Light" pitchFamily="2" charset="-34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17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3DCB0-8B58-37E3-FBC9-6FA89B33D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DCC1DCB-05BF-402F-6B5C-D5BE3F97F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702" y="1217561"/>
            <a:ext cx="6115107" cy="457731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Developed by Frank Gotch and John Sargent in 1985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K : dialyzer urea clearance, 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t : total dialysis session time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V : volume of distribution of urea, TBW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08F8AC1-BC66-4630-B4DC-B531DF38C058}"/>
              </a:ext>
            </a:extLst>
          </p:cNvPr>
          <p:cNvSpPr txBox="1"/>
          <p:nvPr/>
        </p:nvSpPr>
        <p:spPr>
          <a:xfrm>
            <a:off x="-296710" y="10189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Kt/Vurea: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956B36E5-7AFA-B8CA-60BD-9BB5F519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 b="-2"/>
          <a:stretch/>
        </p:blipFill>
        <p:spPr bwMode="auto">
          <a:xfrm>
            <a:off x="7480452" y="955973"/>
            <a:ext cx="4181997" cy="44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D47807D-1668-56CC-A78D-2C469618CD32}"/>
              </a:ext>
            </a:extLst>
          </p:cNvPr>
          <p:cNvSpPr txBox="1"/>
          <p:nvPr/>
        </p:nvSpPr>
        <p:spPr>
          <a:xfrm>
            <a:off x="8334261" y="5640417"/>
            <a:ext cx="2109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Kanit" pitchFamily="2" charset="-34"/>
                <a:cs typeface="Kanit" pitchFamily="2" charset="-34"/>
              </a:rPr>
              <a:t>Frank Gotch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61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4FA6D-E0DA-AC9E-3156-EEFB4BE86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24071D4-309A-D2C1-CF68-276AC20CE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8068" y="1686325"/>
            <a:ext cx="9581002" cy="438397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single pool Kt/V (</a:t>
            </a:r>
            <a:r>
              <a:rPr lang="en-US" sz="3000" dirty="0" err="1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spKt</a:t>
            </a:r>
            <a:r>
              <a:rPr lang="en-US" sz="30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/V)**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double pool Kt/V (equilibrated)*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estimated weekly Kt/V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standard Kt/V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BSA normalized standard Kt/V.</a:t>
            </a:r>
            <a:endParaRPr lang="th-TH" sz="30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7EBFF9A-10CB-495E-693A-BF53ABE50354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Kt/Vurea: calculation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D9644F4-B088-255E-787C-1D21EF496294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8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19BF-1ED0-7D33-3129-28853DA3A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C965FF6-B5D7-11BD-6F25-A192E512B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70" y="1433146"/>
            <a:ext cx="6551364" cy="472549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assumed urea is in only one compartment of the body and that there is a linear decline in urea level during HD, and an immediate equilibration occurs between the IC and EC compartments after HD.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7709C14-C31F-CBCE-DA9F-28E98E87C651}"/>
              </a:ext>
            </a:extLst>
          </p:cNvPr>
          <p:cNvSpPr txBox="1"/>
          <p:nvPr/>
        </p:nvSpPr>
        <p:spPr>
          <a:xfrm>
            <a:off x="242371" y="21550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Kanit" pitchFamily="2" charset="-34"/>
                <a:cs typeface="Kanit" pitchFamily="2" charset="-34"/>
              </a:rPr>
              <a:t>spKt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/Vurea : non‑equilibrated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68BA1A9-9210-4A40-F47D-72DD183AB8A6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B3948D8-6EAD-72F3-59B3-44CE644E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413" y="1563591"/>
            <a:ext cx="3419926" cy="4391906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710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AC1B-4A42-C3ED-7789-927A3DB5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9A624E3-DE6B-ACE6-B700-3CDEFAE67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541" y="1463961"/>
            <a:ext cx="10433915" cy="427891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3000" dirty="0">
                <a:latin typeface="Kanit" pitchFamily="2" charset="-34"/>
                <a:cs typeface="Kanit" pitchFamily="2" charset="-34"/>
              </a:rPr>
              <a:t>spKt/V = [‑ ln (R – 0.008 x T)] + [(4 – 3.5 x R) x 0.55 x UFV/V]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R : ratio of </a:t>
            </a:r>
            <a:r>
              <a:rPr lang="en-US" sz="3000" dirty="0" err="1">
                <a:latin typeface="Kanit" pitchFamily="2" charset="-34"/>
                <a:cs typeface="Kanit" pitchFamily="2" charset="-34"/>
              </a:rPr>
              <a:t>BUNpost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 to </a:t>
            </a:r>
            <a:r>
              <a:rPr lang="en-US" sz="3000" dirty="0" err="1">
                <a:latin typeface="Kanit" pitchFamily="2" charset="-34"/>
                <a:cs typeface="Kanit" pitchFamily="2" charset="-34"/>
              </a:rPr>
              <a:t>BUNpre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T : dialysis session time in hours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UFV : ultrafiltration volume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V : TBW volume in L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E657B97-3EB5-0805-6148-FDAD797B2D95}"/>
              </a:ext>
            </a:extLst>
          </p:cNvPr>
          <p:cNvSpPr txBox="1"/>
          <p:nvPr/>
        </p:nvSpPr>
        <p:spPr>
          <a:xfrm>
            <a:off x="0" y="26380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Kanit" pitchFamily="2" charset="-34"/>
                <a:cs typeface="Kanit" pitchFamily="2" charset="-34"/>
              </a:rPr>
              <a:t>spKt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/Vurea: formula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F44CECB-2A1A-F17E-0947-58CAECCD1637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A443FD3-1968-8238-F0E8-C8231CA680DA}"/>
              </a:ext>
            </a:extLst>
          </p:cNvPr>
          <p:cNvSpPr/>
          <p:nvPr/>
        </p:nvSpPr>
        <p:spPr>
          <a:xfrm>
            <a:off x="2865748" y="1602557"/>
            <a:ext cx="3582186" cy="5561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394A7D3-2CE4-B36C-72F8-52DB782547DA}"/>
              </a:ext>
            </a:extLst>
          </p:cNvPr>
          <p:cNvSpPr/>
          <p:nvPr/>
        </p:nvSpPr>
        <p:spPr>
          <a:xfrm>
            <a:off x="6715027" y="1632409"/>
            <a:ext cx="4898796" cy="5561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A100-D119-1035-956E-BAB98D24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A2372DC-6AEE-5EFD-7E7D-14B0BB44172C}"/>
              </a:ext>
            </a:extLst>
          </p:cNvPr>
          <p:cNvSpPr txBox="1"/>
          <p:nvPr/>
        </p:nvSpPr>
        <p:spPr>
          <a:xfrm>
            <a:off x="0" y="2638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spKt/V = [‑ ln (R – 0.008 x T)] </a:t>
            </a:r>
            <a:r>
              <a:rPr lang="pt-BR" sz="2400" dirty="0">
                <a:latin typeface="Kanit" pitchFamily="2" charset="-34"/>
                <a:cs typeface="Kanit" pitchFamily="2" charset="-34"/>
              </a:rPr>
              <a:t>+ [(4 – 3.5 x R) x 0.55 x UFV/V]</a:t>
            </a:r>
          </a:p>
        </p:txBody>
      </p:sp>
      <p:pic>
        <p:nvPicPr>
          <p:cNvPr id="6" name="รูปภาพ 5" descr="รูปภาพประกอบด้วย ข้อความ, ไลน์, พล็อต, แผนภาพ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FD04A3F-148D-E3DD-EBA8-2250F98C7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" y="1278462"/>
            <a:ext cx="10591974" cy="54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9586-2502-9B28-F8C6-EFC5DABB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D082553-FBDC-6B07-95B1-9009CC1A5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66" y="1752426"/>
            <a:ext cx="9712711" cy="277496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We recommend that patients on HD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must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 receive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3 times dialysis in a week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for at least 4 h each time with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BF of 300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ml/min and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DF of 500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ml/min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D9D5B87-E1E7-1EEF-743C-26DF8F01DCA9}"/>
              </a:ext>
            </a:extLst>
          </p:cNvPr>
          <p:cNvSpPr txBox="1"/>
          <p:nvPr/>
        </p:nvSpPr>
        <p:spPr>
          <a:xfrm>
            <a:off x="0" y="5289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Recommendation</a:t>
            </a:r>
            <a:r>
              <a:rPr lang="th-TH" sz="36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2B6E0-6BF6-E86D-AE3D-3BDB627F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F7E0DE0-4D7A-E3E6-42F3-07C72EB93D4F}"/>
              </a:ext>
            </a:extLst>
          </p:cNvPr>
          <p:cNvSpPr txBox="1"/>
          <p:nvPr/>
        </p:nvSpPr>
        <p:spPr>
          <a:xfrm>
            <a:off x="0" y="32852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Kt/Vurea : NOT THE SAME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852C01D-C8F8-77E8-3C2A-9E18393F3376}"/>
              </a:ext>
            </a:extLst>
          </p:cNvPr>
          <p:cNvSpPr/>
          <p:nvPr/>
        </p:nvSpPr>
        <p:spPr>
          <a:xfrm>
            <a:off x="672029" y="4308049"/>
            <a:ext cx="3928251" cy="509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E4B7C9BD-8701-FBF8-CCBB-06681FAB85D4}"/>
              </a:ext>
            </a:extLst>
          </p:cNvPr>
          <p:cNvGrpSpPr/>
          <p:nvPr/>
        </p:nvGrpSpPr>
        <p:grpSpPr>
          <a:xfrm>
            <a:off x="672029" y="1377903"/>
            <a:ext cx="10991654" cy="5151576"/>
            <a:chOff x="672029" y="1377903"/>
            <a:chExt cx="10991654" cy="5151576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35B80D8D-D78C-B866-2511-4A5B1E46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824" y="4295408"/>
              <a:ext cx="6369859" cy="2234071"/>
            </a:xfrm>
            <a:prstGeom prst="rect">
              <a:avLst/>
            </a:prstGeom>
            <a:solidFill>
              <a:srgbClr val="7030A0"/>
            </a:solidFill>
            <a:ln w="76200">
              <a:solidFill>
                <a:srgbClr val="7030A0"/>
              </a:solidFill>
            </a:ln>
          </p:spPr>
        </p:pic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BDF9188A-8FBE-E15E-D08B-F4543CD29DB6}"/>
                </a:ext>
              </a:extLst>
            </p:cNvPr>
            <p:cNvGrpSpPr/>
            <p:nvPr/>
          </p:nvGrpSpPr>
          <p:grpSpPr>
            <a:xfrm>
              <a:off x="672029" y="1377903"/>
              <a:ext cx="4310827" cy="5151576"/>
              <a:chOff x="3856599" y="1469562"/>
              <a:chExt cx="3182982" cy="5151576"/>
            </a:xfrm>
          </p:grpSpPr>
          <p:pic>
            <p:nvPicPr>
              <p:cNvPr id="2" name="รูปภาพ 1">
                <a:extLst>
                  <a:ext uri="{FF2B5EF4-FFF2-40B4-BE49-F238E27FC236}">
                    <a16:creationId xmlns:a16="http://schemas.microsoft.com/office/drawing/2014/main" id="{A9E51454-9020-A461-1F19-3F2DB6BCF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6599" y="1469562"/>
                <a:ext cx="3182982" cy="5151576"/>
              </a:xfrm>
              <a:prstGeom prst="rect">
                <a:avLst/>
              </a:prstGeom>
              <a:ln w="76200">
                <a:solidFill>
                  <a:srgbClr val="C00000"/>
                </a:solidFill>
              </a:ln>
              <a:effectLst>
                <a:outerShdw blurRad="50800" dist="50800" dir="5400000" sx="76000" sy="76000" algn="ctr" rotWithShape="0">
                  <a:srgbClr val="92D050">
                    <a:alpha val="43000"/>
                  </a:srgbClr>
                </a:outerShdw>
              </a:effectLst>
            </p:spPr>
          </p:pic>
          <p:sp>
            <p:nvSpPr>
              <p:cNvPr id="8" name="สี่เหลี่ยมผืนผ้า 7">
                <a:extLst>
                  <a:ext uri="{FF2B5EF4-FFF2-40B4-BE49-F238E27FC236}">
                    <a16:creationId xmlns:a16="http://schemas.microsoft.com/office/drawing/2014/main" id="{F6466036-9C11-5B72-E686-F2B5D8E89C9C}"/>
                  </a:ext>
                </a:extLst>
              </p:cNvPr>
              <p:cNvSpPr/>
              <p:nvPr/>
            </p:nvSpPr>
            <p:spPr>
              <a:xfrm>
                <a:off x="4796009" y="5383039"/>
                <a:ext cx="1299991" cy="352539"/>
              </a:xfrm>
              <a:prstGeom prst="rect">
                <a:avLst/>
              </a:prstGeom>
              <a:noFill/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DB7BED1C-CB4C-F889-7CDE-F446A3A46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3825" y="1377903"/>
              <a:ext cx="6369858" cy="2559978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267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7DEC-A014-EB24-CD0E-DBAF51CA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3F2DAAC-C174-4191-E4B3-060A9E90B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895" y="1441658"/>
            <a:ext cx="10719412" cy="472549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3000" dirty="0">
                <a:latin typeface="Kanit" pitchFamily="2" charset="-34"/>
                <a:cs typeface="Kanit" pitchFamily="2" charset="-34"/>
              </a:rPr>
              <a:t>spKt/V = ‑ ln (R–GFAC x T) + (4 – 3.5 x R) x 0.55 x UFV/V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GFAC or G‑factor (urea generation factor that adjusts for urea generation) value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420A342-B4FC-9826-B733-F560FC51D08F}"/>
              </a:ext>
            </a:extLst>
          </p:cNvPr>
          <p:cNvSpPr txBox="1"/>
          <p:nvPr/>
        </p:nvSpPr>
        <p:spPr>
          <a:xfrm>
            <a:off x="0" y="26380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Kanit" pitchFamily="2" charset="-34"/>
                <a:cs typeface="Kanit" pitchFamily="2" charset="-34"/>
              </a:rPr>
              <a:t>spKt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/Vurea: formula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7092FAB-204E-AC1A-5F74-F43D1CFA0141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6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B21F-672A-45DC-FA15-BBB9B449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31B33DC-B867-9D86-FC95-03BD83B9E445}"/>
              </a:ext>
            </a:extLst>
          </p:cNvPr>
          <p:cNvSpPr txBox="1"/>
          <p:nvPr/>
        </p:nvSpPr>
        <p:spPr>
          <a:xfrm>
            <a:off x="0" y="24667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GFAC or G‑factor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7475649-31B3-7049-63AB-4C1A49731347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6DF1182-EE81-8454-6EF3-9441DBE20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22" y="1463270"/>
            <a:ext cx="9507555" cy="4757142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59CD428-6782-B674-188F-9DF14FEE34CD}"/>
              </a:ext>
            </a:extLst>
          </p:cNvPr>
          <p:cNvSpPr/>
          <p:nvPr/>
        </p:nvSpPr>
        <p:spPr>
          <a:xfrm>
            <a:off x="-1" y="2352907"/>
            <a:ext cx="12191999" cy="82519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AB1BDC4E-08F3-22DF-2FB2-047C37421B0F}"/>
              </a:ext>
            </a:extLst>
          </p:cNvPr>
          <p:cNvSpPr/>
          <p:nvPr/>
        </p:nvSpPr>
        <p:spPr>
          <a:xfrm>
            <a:off x="5867399" y="1694281"/>
            <a:ext cx="524107" cy="50301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61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AEF27FC-3BA8-23E1-C1F2-6B44AA6A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5" y="4283520"/>
            <a:ext cx="11518285" cy="246741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1F8C212-349A-625D-CE8C-9CCD7B1D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5" y="932920"/>
            <a:ext cx="11434598" cy="328311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8CC909D-71D1-DB12-8066-83E32FC1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160" y="107066"/>
            <a:ext cx="4110504" cy="5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D2886-109C-FD5A-D88C-22324C33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3F51EB3-23F6-63BD-1A71-12B4A4CE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31" y="1433146"/>
            <a:ext cx="6231876" cy="472549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two compartments of BUN : IC and EC compartments.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If sample is drawn after 30-60 min of stopping dialysis, the rebound gets completed, and we get a more accurate and true BUN-post level.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BA46AF6-83C9-19ED-15C1-D4025B23E931}"/>
              </a:ext>
            </a:extLst>
          </p:cNvPr>
          <p:cNvSpPr txBox="1"/>
          <p:nvPr/>
        </p:nvSpPr>
        <p:spPr>
          <a:xfrm>
            <a:off x="242371" y="21550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Double pool Kt/Vurea : equilibrated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A41D7DE-DE76-543E-995F-9415CA6AEAAB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E83B988-CF16-22C2-A3F4-DF042022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48" y="2111769"/>
            <a:ext cx="4862369" cy="2634461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6DE9ADA-9725-BAF7-5ABF-E630BAE52ED3}"/>
              </a:ext>
            </a:extLst>
          </p:cNvPr>
          <p:cNvSpPr/>
          <p:nvPr/>
        </p:nvSpPr>
        <p:spPr>
          <a:xfrm>
            <a:off x="7071648" y="4440498"/>
            <a:ext cx="824609" cy="15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IC</a:t>
            </a:r>
            <a:endParaRPr lang="th-TH" sz="12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E5FE45C-119E-B66B-AAC1-3C5C98B14A7F}"/>
              </a:ext>
            </a:extLst>
          </p:cNvPr>
          <p:cNvSpPr/>
          <p:nvPr/>
        </p:nvSpPr>
        <p:spPr>
          <a:xfrm>
            <a:off x="9294445" y="4467512"/>
            <a:ext cx="824609" cy="15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EC</a:t>
            </a:r>
            <a:endParaRPr lang="th-TH" sz="12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5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6C260-A5CC-1F1E-56A4-147B282D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AECC5D3-FD56-27AE-B7E9-816367D8D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7419" y="1594070"/>
            <a:ext cx="8926172" cy="472549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Kanit" pitchFamily="2" charset="-34"/>
                <a:cs typeface="Kanit" pitchFamily="2" charset="-34"/>
              </a:rPr>
              <a:t>eKt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/Vurea is usually 0.15 to 0.20 &lt; 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sp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-Kt/V.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This difference is due to the ‘rebound’.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090829B-7DDB-5A5F-B849-562BF5ED5705}"/>
              </a:ext>
            </a:extLst>
          </p:cNvPr>
          <p:cNvSpPr txBox="1"/>
          <p:nvPr/>
        </p:nvSpPr>
        <p:spPr>
          <a:xfrm>
            <a:off x="242371" y="21550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Kanit" pitchFamily="2" charset="-34"/>
                <a:cs typeface="Kanit" pitchFamily="2" charset="-34"/>
              </a:rPr>
              <a:t>eKt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/Vurea vs </a:t>
            </a:r>
            <a:r>
              <a:rPr lang="en-US" sz="3600" dirty="0" err="1">
                <a:latin typeface="Kanit" pitchFamily="2" charset="-34"/>
                <a:cs typeface="Kanit" pitchFamily="2" charset="-34"/>
              </a:rPr>
              <a:t>spKt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/Vurea 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81DB2F3-ACEB-33B2-7B1D-13F325B0C911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32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C486C-7AF8-D299-2539-A5E452D5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E02ECAC-7C93-2E10-91E4-468C1EB76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194" y="1594070"/>
            <a:ext cx="9977611" cy="380419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the smallest patients (with smallest ‘V’) will have highest K/V, and highest rebounds.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This means that 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spKt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/V may be higher for small patients, and </a:t>
            </a:r>
            <a:r>
              <a:rPr lang="en-US" sz="2800" dirty="0" err="1">
                <a:latin typeface="Kanit" pitchFamily="2" charset="-34"/>
                <a:cs typeface="Kanit" pitchFamily="2" charset="-34"/>
              </a:rPr>
              <a:t>eqKt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/V much lower due to higher rebounds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C4ED9CE-26DE-366D-EBEE-8A80D4CD6C51}"/>
              </a:ext>
            </a:extLst>
          </p:cNvPr>
          <p:cNvSpPr txBox="1"/>
          <p:nvPr/>
        </p:nvSpPr>
        <p:spPr>
          <a:xfrm>
            <a:off x="242371" y="21550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The magnitude of ‘rebound’: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32741A0-280E-9E78-8CF4-88D5EAB57A30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30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BCB5D-67FD-8844-05D1-77466D8A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401B295-E878-45AB-4DA5-A6CAE75C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669" y="1578538"/>
            <a:ext cx="9348348" cy="370092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BFR(Q</a:t>
            </a:r>
            <a:r>
              <a:rPr lang="en-US" sz="3000" baseline="-25000" dirty="0">
                <a:latin typeface="Kanit" pitchFamily="2" charset="-34"/>
                <a:cs typeface="Kanit" pitchFamily="2" charset="-34"/>
              </a:rPr>
              <a:t>B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), DFR(Q</a:t>
            </a:r>
            <a:r>
              <a:rPr lang="en-US" sz="3000" baseline="-25000" dirty="0">
                <a:latin typeface="Kanit" pitchFamily="2" charset="-34"/>
                <a:cs typeface="Kanit" pitchFamily="2" charset="-34"/>
              </a:rPr>
              <a:t>D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) and UFR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 err="1">
                <a:latin typeface="Kanit" pitchFamily="2" charset="-34"/>
                <a:cs typeface="Kanit" pitchFamily="2" charset="-34"/>
              </a:rPr>
              <a:t>KoA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 (mass transfer-area coefficient)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SA of the membrane, and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Intrinsic diffusive capacity of the membrane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0149F17-59CE-C6A4-CC45-37AE6D3BC142}"/>
              </a:ext>
            </a:extLst>
          </p:cNvPr>
          <p:cNvSpPr txBox="1"/>
          <p:nvPr/>
        </p:nvSpPr>
        <p:spPr>
          <a:xfrm>
            <a:off x="0" y="43516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Clearance of urea: dependent on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A97B020-8A2A-B0AC-B00D-7E96E31F1FAC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61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BB04D-72D9-8DA1-1049-A545119E1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3662FFB-7DDF-B7D8-2049-D726158AD43E}"/>
              </a:ext>
            </a:extLst>
          </p:cNvPr>
          <p:cNvSpPr txBox="1"/>
          <p:nvPr/>
        </p:nvSpPr>
        <p:spPr>
          <a:xfrm>
            <a:off x="0" y="27805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Estimated (theoretical) dialysis dose (1)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5309C77-C38E-288B-36F9-FCB31982559D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B94E743-67F8-058D-C694-F26D4A95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2" y="1557633"/>
            <a:ext cx="11093986" cy="40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6466D-0555-EC59-9B03-1BE746BE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C3E6AB5-5FAA-DFF9-2E11-6AEA9F803BE4}"/>
              </a:ext>
            </a:extLst>
          </p:cNvPr>
          <p:cNvSpPr txBox="1"/>
          <p:nvPr/>
        </p:nvSpPr>
        <p:spPr>
          <a:xfrm>
            <a:off x="0" y="27805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Estimated (theoretical) dialysis dose (2)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5BE2718-E5C7-F095-5F70-FFC654B5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92" y="2702137"/>
            <a:ext cx="7253267" cy="204742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E0B49C0-9071-451F-C454-C8650F3D1625}"/>
              </a:ext>
            </a:extLst>
          </p:cNvPr>
          <p:cNvSpPr txBox="1"/>
          <p:nvPr/>
        </p:nvSpPr>
        <p:spPr>
          <a:xfrm>
            <a:off x="2694541" y="1948582"/>
            <a:ext cx="7451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Kanit" pitchFamily="2" charset="-34"/>
                <a:cs typeface="Kanit" pitchFamily="2" charset="-34"/>
              </a:rPr>
              <a:t>สมการ </a:t>
            </a:r>
            <a:r>
              <a:rPr lang="en-US" dirty="0">
                <a:latin typeface="Kanit" pitchFamily="2" charset="-34"/>
                <a:cs typeface="Kanit" pitchFamily="2" charset="-34"/>
              </a:rPr>
              <a:t>simplified resistance-in-series model: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3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3859-6BBC-829C-1AFC-C1B8E996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27E1AFE-54E0-1FA9-531D-F5919321B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995" y="1752426"/>
            <a:ext cx="8567451" cy="374499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นิยาม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&amp;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การประเมิน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adequacy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ความสัมพันธ์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Kt/V &amp; URR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Single-pool vs double pool Kt/V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การปรับ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 dialysis prescription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เพื่อเพิ่ม 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Kt/V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ปัญหาและการพัฒนาหน่วยงาน</a:t>
            </a:r>
            <a:endParaRPr lang="en-US" sz="2800" dirty="0">
              <a:latin typeface="Kanit" pitchFamily="2" charset="-34"/>
              <a:cs typeface="Kanit" pitchFamily="2" charset="-34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6B4C511-2CFB-A9AC-4AC2-13304EC13717}"/>
              </a:ext>
            </a:extLst>
          </p:cNvPr>
          <p:cNvSpPr txBox="1"/>
          <p:nvPr/>
        </p:nvSpPr>
        <p:spPr>
          <a:xfrm>
            <a:off x="0" y="5289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เนื้อหา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71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ไลน์, พล็อต, แผนภาพ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991CBC4-E192-17D3-3CEF-6DDC5168B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39" y="1197661"/>
            <a:ext cx="9139627" cy="5449602"/>
          </a:xfr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EDB4462-87FA-38C7-DF53-8AD6D2CB65FA}"/>
              </a:ext>
            </a:extLst>
          </p:cNvPr>
          <p:cNvSpPr txBox="1"/>
          <p:nvPr/>
        </p:nvSpPr>
        <p:spPr>
          <a:xfrm>
            <a:off x="0" y="11279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Urea Clearance vs Blood Flow Rate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A3EE899-B0B7-2A8D-B6DB-0B54659A8DF2}"/>
              </a:ext>
            </a:extLst>
          </p:cNvPr>
          <p:cNvSpPr txBox="1"/>
          <p:nvPr/>
        </p:nvSpPr>
        <p:spPr>
          <a:xfrm>
            <a:off x="3148070" y="2657246"/>
            <a:ext cx="390272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Kanit" pitchFamily="2" charset="-34"/>
                <a:cs typeface="Kanit" pitchFamily="2" charset="-34"/>
              </a:rPr>
              <a:t>K0A = 800 ml/min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  <a:p>
            <a:r>
              <a:rPr lang="sv-SE" sz="2400" dirty="0">
                <a:latin typeface="Kanit" pitchFamily="2" charset="-34"/>
                <a:cs typeface="Kanit" pitchFamily="2" charset="-34"/>
              </a:rPr>
              <a:t>Q</a:t>
            </a:r>
            <a:r>
              <a:rPr lang="sv-SE" sz="2400" baseline="-25000" dirty="0">
                <a:latin typeface="Kanit" pitchFamily="2" charset="-34"/>
                <a:cs typeface="Kanit" pitchFamily="2" charset="-34"/>
              </a:rPr>
              <a:t>D</a:t>
            </a:r>
            <a:r>
              <a:rPr lang="sv-SE" sz="2400" dirty="0">
                <a:latin typeface="Kanit" pitchFamily="2" charset="-34"/>
                <a:cs typeface="Kanit" pitchFamily="2" charset="-34"/>
              </a:rPr>
              <a:t>​ = 500 ml/min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6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1C717-82C6-2CCC-D205-4DAA9177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ข้อความ, ไลน์, พล็อต, แผนภาพ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A0F0F9A-EB2F-7DCF-5EE4-C9E2ACD3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97" y="1204666"/>
            <a:ext cx="9048006" cy="5394971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FB13AAB-265F-B678-DDCD-77DAB10B5F4F}"/>
              </a:ext>
            </a:extLst>
          </p:cNvPr>
          <p:cNvSpPr txBox="1"/>
          <p:nvPr/>
        </p:nvSpPr>
        <p:spPr>
          <a:xfrm>
            <a:off x="0" y="11279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Urea Clearance vs Blood Flow Rate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DB72933-74B0-86D5-6480-AB84FBCFBC02}"/>
              </a:ext>
            </a:extLst>
          </p:cNvPr>
          <p:cNvSpPr txBox="1"/>
          <p:nvPr/>
        </p:nvSpPr>
        <p:spPr>
          <a:xfrm>
            <a:off x="6096000" y="3902152"/>
            <a:ext cx="390272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Kanit" pitchFamily="2" charset="-34"/>
                <a:cs typeface="Kanit" pitchFamily="2" charset="-34"/>
              </a:rPr>
              <a:t>K0A =</a:t>
            </a:r>
            <a:r>
              <a:rPr lang="th-TH" sz="24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2400" dirty="0">
                <a:latin typeface="Kanit" pitchFamily="2" charset="-34"/>
                <a:cs typeface="Kanit" pitchFamily="2" charset="-34"/>
              </a:rPr>
              <a:t>25</a:t>
            </a:r>
            <a:r>
              <a:rPr lang="sv-SE" sz="2400" dirty="0">
                <a:latin typeface="Kanit" pitchFamily="2" charset="-34"/>
                <a:cs typeface="Kanit" pitchFamily="2" charset="-34"/>
              </a:rPr>
              <a:t>0 ml/min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  <a:p>
            <a:r>
              <a:rPr lang="sv-SE" sz="2400" dirty="0">
                <a:latin typeface="Kanit" pitchFamily="2" charset="-34"/>
                <a:cs typeface="Kanit" pitchFamily="2" charset="-34"/>
              </a:rPr>
              <a:t>Q</a:t>
            </a:r>
            <a:r>
              <a:rPr lang="sv-SE" sz="2400" baseline="-25000" dirty="0">
                <a:latin typeface="Kanit" pitchFamily="2" charset="-34"/>
                <a:cs typeface="Kanit" pitchFamily="2" charset="-34"/>
              </a:rPr>
              <a:t>D</a:t>
            </a:r>
            <a:r>
              <a:rPr lang="sv-SE" sz="2400" dirty="0">
                <a:latin typeface="Kanit" pitchFamily="2" charset="-34"/>
                <a:cs typeface="Kanit" pitchFamily="2" charset="-34"/>
              </a:rPr>
              <a:t>​ = 500 ml/min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78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04FBD-0D5B-A895-7645-8994388B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ข้อความ, ไลน์, พล็อต, แผนภาพ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3CCFEE1-620E-5AB2-9BCF-DCA59E17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41" y="1277812"/>
            <a:ext cx="9048006" cy="5394971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6DA7DA4-AFEB-7BF7-4BEF-6A9ABD9030C0}"/>
              </a:ext>
            </a:extLst>
          </p:cNvPr>
          <p:cNvSpPr txBox="1"/>
          <p:nvPr/>
        </p:nvSpPr>
        <p:spPr>
          <a:xfrm>
            <a:off x="0" y="11279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Urea Clearance vs Dialysate Flow Rate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28893A4-E73E-7055-A259-CF5373469CD2}"/>
              </a:ext>
            </a:extLst>
          </p:cNvPr>
          <p:cNvSpPr txBox="1"/>
          <p:nvPr/>
        </p:nvSpPr>
        <p:spPr>
          <a:xfrm>
            <a:off x="6552024" y="4970790"/>
            <a:ext cx="3902725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Kanit" pitchFamily="2" charset="-34"/>
                <a:cs typeface="Kanit" pitchFamily="2" charset="-34"/>
              </a:rPr>
              <a:t>K0​A = 250 ml/min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64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B4C9-D3D1-B951-CB3D-9AAF8A03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7441D12-3544-1E93-00CD-A8839D342DA2}"/>
              </a:ext>
            </a:extLst>
          </p:cNvPr>
          <p:cNvSpPr txBox="1"/>
          <p:nvPr/>
        </p:nvSpPr>
        <p:spPr>
          <a:xfrm>
            <a:off x="0" y="43516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การปรับเพิ่ม </a:t>
            </a:r>
            <a:r>
              <a:rPr lang="en-US" sz="3600" dirty="0" err="1">
                <a:latin typeface="Kanit" pitchFamily="2" charset="-34"/>
                <a:cs typeface="Kanit" pitchFamily="2" charset="-34"/>
              </a:rPr>
              <a:t>Kurea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3840C52-D9D7-AFED-D4EE-523CE6B75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44145"/>
              </p:ext>
            </p:extLst>
          </p:nvPr>
        </p:nvGraphicFramePr>
        <p:xfrm>
          <a:off x="402727" y="1715042"/>
          <a:ext cx="11386546" cy="3447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46">
                  <a:extLst>
                    <a:ext uri="{9D8B030D-6E8A-4147-A177-3AD203B41FA5}">
                      <a16:colId xmlns:a16="http://schemas.microsoft.com/office/drawing/2014/main" val="3740661854"/>
                    </a:ext>
                  </a:extLst>
                </a:gridCol>
                <a:gridCol w="5531677">
                  <a:extLst>
                    <a:ext uri="{9D8B030D-6E8A-4147-A177-3AD203B41FA5}">
                      <a16:colId xmlns:a16="http://schemas.microsoft.com/office/drawing/2014/main" val="771878903"/>
                    </a:ext>
                  </a:extLst>
                </a:gridCol>
                <a:gridCol w="4460623">
                  <a:extLst>
                    <a:ext uri="{9D8B030D-6E8A-4147-A177-3AD203B41FA5}">
                      <a16:colId xmlns:a16="http://schemas.microsoft.com/office/drawing/2014/main" val="154672419"/>
                    </a:ext>
                  </a:extLst>
                </a:gridCol>
              </a:tblGrid>
              <a:tr h="62991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ปัจจัยที่เพิ่ม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ข้อจำกัด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69504"/>
                  </a:ext>
                </a:extLst>
              </a:tr>
              <a:tr h="7684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1</a:t>
                      </a:r>
                      <a:endParaRPr lang="th-TH" sz="24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เพิ่ม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K₀A : 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เปลี่ยน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dialyzer 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ที่มี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K₀A 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สูงกว่า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ต้องเปลี่ยนไส้กรอง, มีค่าใช้จ่าย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44748"/>
                  </a:ext>
                </a:extLst>
              </a:tr>
              <a:tr h="9647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2</a:t>
                      </a:r>
                      <a:endParaRPr lang="th-TH" sz="24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เพิ่ม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Q</a:t>
                      </a:r>
                      <a:r>
                        <a:rPr lang="en-US" sz="2400" baseline="-25000" dirty="0">
                          <a:latin typeface="Kanit Light" pitchFamily="2" charset="-34"/>
                          <a:cs typeface="Kanit Light" pitchFamily="2" charset="-34"/>
                        </a:rPr>
                        <a:t>B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: 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เพิ่ม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Q_B 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ก่อน (จนถึง 300–400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ml/min)</a:t>
                      </a:r>
                      <a:endParaRPr lang="th-TH" sz="24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หลอดเลือดผู้ป่วยอาจรับไม่ไหว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350175"/>
                  </a:ext>
                </a:extLst>
              </a:tr>
              <a:tr h="10847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3</a:t>
                      </a:r>
                      <a:endParaRPr lang="th-TH" sz="24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เพิ่ม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 Q</a:t>
                      </a:r>
                      <a:r>
                        <a:rPr lang="en-US" sz="2400" baseline="-25000" dirty="0">
                          <a:latin typeface="Kanit Light" pitchFamily="2" charset="-34"/>
                          <a:cs typeface="Kanit Light" pitchFamily="2" charset="-34"/>
                        </a:rPr>
                        <a:t>D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เฉพาะช่วงแรก ๆ (เช่น 300 → 500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ml/min)</a:t>
                      </a:r>
                      <a:endParaRPr lang="th-TH" sz="24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เฉพาะช่วงแรก ๆ  ถ้ามากกว่านั้นมักไม่คุ้ม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 </a:t>
                      </a:r>
                      <a:r>
                        <a:rPr lang="th-TH" sz="2400" dirty="0">
                          <a:latin typeface="Kanit Light" pitchFamily="2" charset="-34"/>
                          <a:cs typeface="Kanit Light" pitchFamily="2" charset="-34"/>
                        </a:rPr>
                        <a:t>สิ้นเปลือง </a:t>
                      </a:r>
                      <a:r>
                        <a:rPr lang="en-US" sz="2400" dirty="0">
                          <a:latin typeface="Kanit Light" pitchFamily="2" charset="-34"/>
                          <a:cs typeface="Kanit Light" pitchFamily="2" charset="-34"/>
                        </a:rPr>
                        <a:t>dialysate</a:t>
                      </a:r>
                      <a:endParaRPr lang="th-TH" sz="2400" dirty="0">
                        <a:latin typeface="Kanit Light" pitchFamily="2" charset="-34"/>
                        <a:cs typeface="Kanit Ligh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7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4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3D9F6-B82F-FDDB-5058-C6E1730D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2F2FD-57ED-8A09-DCB8-B7CF2F3420C2}"/>
              </a:ext>
            </a:extLst>
          </p:cNvPr>
          <p:cNvSpPr txBox="1"/>
          <p:nvPr/>
        </p:nvSpPr>
        <p:spPr>
          <a:xfrm>
            <a:off x="0" y="257492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ปัญหาและแนวทางพัฒนา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12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C658BF-0802-CEF9-E893-8B97DCDB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2286392"/>
            <a:ext cx="8073189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Kanit" pitchFamily="2" charset="-34"/>
                <a:cs typeface="Kanit" pitchFamily="2" charset="-34"/>
              </a:rPr>
              <a:t>THANK YOU</a:t>
            </a:r>
            <a:endParaRPr lang="th-TH" sz="88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9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AC895-DAE3-A588-DA32-3E6EF953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0BC38BF-89EF-A411-6F75-81188535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713" y="1796820"/>
            <a:ext cx="10065745" cy="326436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Adequacy of dialysis refers to how well we remove toxins and waste products from the patient’s blood, and has a major impact  on their well-being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4144CBA-D801-F63C-7778-30BDEC2B7F70}"/>
              </a:ext>
            </a:extLst>
          </p:cNvPr>
          <p:cNvSpPr txBox="1"/>
          <p:nvPr/>
        </p:nvSpPr>
        <p:spPr>
          <a:xfrm>
            <a:off x="0" y="6231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นิยาม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41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CA935-E3E4-C2A0-F0EB-3EA097B8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6C5ABD8-563E-79A8-9DE8-2E5BC037F011}"/>
              </a:ext>
            </a:extLst>
          </p:cNvPr>
          <p:cNvSpPr txBox="1"/>
          <p:nvPr/>
        </p:nvSpPr>
        <p:spPr>
          <a:xfrm>
            <a:off x="0" y="130217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Evolution of the concept of dialysis adequacy.: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6EF42EF-1506-DC0A-E3BD-77726723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" y="1673037"/>
            <a:ext cx="12089977" cy="42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1DAF-05A9-D828-493F-F1D2C278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DE5A88E-D900-9D9B-16F6-7F2DF0FAD9DC}"/>
              </a:ext>
            </a:extLst>
          </p:cNvPr>
          <p:cNvSpPr txBox="1"/>
          <p:nvPr/>
        </p:nvSpPr>
        <p:spPr>
          <a:xfrm>
            <a:off x="0" y="32852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Kt/Vurea : NOT THE SAME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3B2C9675-DC4B-CBEB-43EF-61F4E7EEE4FE}"/>
              </a:ext>
            </a:extLst>
          </p:cNvPr>
          <p:cNvGrpSpPr/>
          <p:nvPr/>
        </p:nvGrpSpPr>
        <p:grpSpPr>
          <a:xfrm>
            <a:off x="462710" y="1321667"/>
            <a:ext cx="10719412" cy="5232600"/>
            <a:chOff x="441370" y="1388538"/>
            <a:chExt cx="6598211" cy="5232600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4A891274-F050-D24E-32BC-5D73C12745C5}"/>
                </a:ext>
              </a:extLst>
            </p:cNvPr>
            <p:cNvGrpSpPr/>
            <p:nvPr/>
          </p:nvGrpSpPr>
          <p:grpSpPr>
            <a:xfrm>
              <a:off x="441370" y="1388538"/>
              <a:ext cx="3196329" cy="5232600"/>
              <a:chOff x="441370" y="1388538"/>
              <a:chExt cx="3196329" cy="5232600"/>
            </a:xfrm>
          </p:grpSpPr>
          <p:pic>
            <p:nvPicPr>
              <p:cNvPr id="3" name="รูปภาพ 2">
                <a:extLst>
                  <a:ext uri="{FF2B5EF4-FFF2-40B4-BE49-F238E27FC236}">
                    <a16:creationId xmlns:a16="http://schemas.microsoft.com/office/drawing/2014/main" id="{269FD114-A9D2-EDCC-391A-20B7C1F75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370" y="1388538"/>
                <a:ext cx="3196329" cy="5232600"/>
              </a:xfrm>
              <a:prstGeom prst="rect">
                <a:avLst/>
              </a:prstGeom>
              <a:ln w="76200">
                <a:solidFill>
                  <a:srgbClr val="00B050"/>
                </a:solidFill>
              </a:ln>
            </p:spPr>
          </p:pic>
          <p:sp>
            <p:nvSpPr>
              <p:cNvPr id="7" name="สี่เหลี่ยมผืนผ้า 6">
                <a:extLst>
                  <a:ext uri="{FF2B5EF4-FFF2-40B4-BE49-F238E27FC236}">
                    <a16:creationId xmlns:a16="http://schemas.microsoft.com/office/drawing/2014/main" id="{8C1208DF-4269-1359-BCC5-3C1849F0179B}"/>
                  </a:ext>
                </a:extLst>
              </p:cNvPr>
              <p:cNvSpPr/>
              <p:nvPr/>
            </p:nvSpPr>
            <p:spPr>
              <a:xfrm>
                <a:off x="1366090" y="5293192"/>
                <a:ext cx="1299991" cy="352539"/>
              </a:xfrm>
              <a:prstGeom prst="rect">
                <a:avLst/>
              </a:prstGeom>
              <a:noFill/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7FF15381-A578-4CC5-208A-95E3BFCA39B7}"/>
                </a:ext>
              </a:extLst>
            </p:cNvPr>
            <p:cNvGrpSpPr/>
            <p:nvPr/>
          </p:nvGrpSpPr>
          <p:grpSpPr>
            <a:xfrm>
              <a:off x="3856599" y="1469562"/>
              <a:ext cx="3182982" cy="5151576"/>
              <a:chOff x="3856599" y="1469562"/>
              <a:chExt cx="3182982" cy="5151576"/>
            </a:xfrm>
          </p:grpSpPr>
          <p:pic>
            <p:nvPicPr>
              <p:cNvPr id="2" name="รูปภาพ 1">
                <a:extLst>
                  <a:ext uri="{FF2B5EF4-FFF2-40B4-BE49-F238E27FC236}">
                    <a16:creationId xmlns:a16="http://schemas.microsoft.com/office/drawing/2014/main" id="{75AF34F8-DCFD-A018-4891-9FA625C10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6599" y="1469562"/>
                <a:ext cx="3182982" cy="5151576"/>
              </a:xfrm>
              <a:prstGeom prst="rect">
                <a:avLst/>
              </a:prstGeom>
              <a:ln w="76200">
                <a:solidFill>
                  <a:srgbClr val="C00000"/>
                </a:solidFill>
              </a:ln>
              <a:effectLst>
                <a:outerShdw blurRad="50800" dist="50800" dir="5400000" sx="76000" sy="76000" algn="ctr" rotWithShape="0">
                  <a:srgbClr val="92D050">
                    <a:alpha val="43000"/>
                  </a:srgbClr>
                </a:outerShdw>
              </a:effectLst>
            </p:spPr>
          </p:pic>
          <p:sp>
            <p:nvSpPr>
              <p:cNvPr id="8" name="สี่เหลี่ยมผืนผ้า 7">
                <a:extLst>
                  <a:ext uri="{FF2B5EF4-FFF2-40B4-BE49-F238E27FC236}">
                    <a16:creationId xmlns:a16="http://schemas.microsoft.com/office/drawing/2014/main" id="{FD195667-5EDF-D742-AA22-917DD975B155}"/>
                  </a:ext>
                </a:extLst>
              </p:cNvPr>
              <p:cNvSpPr/>
              <p:nvPr/>
            </p:nvSpPr>
            <p:spPr>
              <a:xfrm>
                <a:off x="4796009" y="5383039"/>
                <a:ext cx="1299991" cy="352539"/>
              </a:xfrm>
              <a:prstGeom prst="rect">
                <a:avLst/>
              </a:prstGeom>
              <a:noFill/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</p:grp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05440ABE-4553-57E9-29DC-9E8FF15BA004}"/>
              </a:ext>
            </a:extLst>
          </p:cNvPr>
          <p:cNvCxnSpPr/>
          <p:nvPr/>
        </p:nvCxnSpPr>
        <p:spPr>
          <a:xfrm>
            <a:off x="6720289" y="4770303"/>
            <a:ext cx="3844887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84B2-6E6B-4844-845C-CD367BA11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732CDFC-A65C-714D-287D-C6BB66AF8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916" y="1361847"/>
            <a:ext cx="9581002" cy="472549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Combined assessment of 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laboratory markers  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overall clinical status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should be taken into consideration in the determination of adequacy and adjustment of the dialysis prescription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9F83625-EE6F-8BD8-B409-EAC6E0840780}"/>
              </a:ext>
            </a:extLst>
          </p:cNvPr>
          <p:cNvSpPr txBox="1"/>
          <p:nvPr/>
        </p:nvSpPr>
        <p:spPr>
          <a:xfrm>
            <a:off x="0" y="275545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Dialysis Adequacy: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2AED64D-800B-870F-232E-2F1C63ADC9B1}"/>
              </a:ext>
            </a:extLst>
          </p:cNvPr>
          <p:cNvSpPr txBox="1"/>
          <p:nvPr/>
        </p:nvSpPr>
        <p:spPr>
          <a:xfrm>
            <a:off x="6620601" y="6319563"/>
            <a:ext cx="5206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Kanit" pitchFamily="2" charset="-34"/>
                <a:cs typeface="Kanit" pitchFamily="2" charset="-34"/>
              </a:rPr>
              <a:t>Indian Journal of Nephrology 2021</a:t>
            </a:r>
            <a:endParaRPr lang="th-TH" sz="24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81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C6FFB-EA28-B6CC-FBF6-CDC1F001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D360DCF-7F33-6D39-B17A-BBBD98E7C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298" y="1517630"/>
            <a:ext cx="10300772" cy="488284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small molecules (prototype: urea, and Kt/V)**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middle molecules (prototype: </a:t>
            </a:r>
            <a:r>
              <a:rPr lang="en-US" sz="3000" dirty="0">
                <a:latin typeface="Kanit" pitchFamily="2" charset="-34"/>
                <a:cs typeface="Kanit" pitchFamily="2" charset="-34"/>
                <a:sym typeface="Symbol" panose="05050102010706020507" pitchFamily="18" charset="2"/>
              </a:rPr>
              <a:t></a:t>
            </a:r>
            <a:r>
              <a:rPr lang="en-US" sz="3000" dirty="0">
                <a:latin typeface="Kanit" pitchFamily="2" charset="-34"/>
                <a:cs typeface="Kanit" pitchFamily="2" charset="-34"/>
              </a:rPr>
              <a:t>2-microglobulin)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" pitchFamily="2" charset="-34"/>
                <a:cs typeface="Kanit" pitchFamily="2" charset="-34"/>
              </a:rPr>
              <a:t>clinical and nutritional markers (prototype : albumin)</a:t>
            </a:r>
            <a:endParaRPr lang="th-TH" sz="30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EA91805-7B76-4D91-D906-88F40F058DB2}"/>
              </a:ext>
            </a:extLst>
          </p:cNvPr>
          <p:cNvSpPr txBox="1"/>
          <p:nvPr/>
        </p:nvSpPr>
        <p:spPr>
          <a:xfrm>
            <a:off x="0" y="32852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Three main markers of dialysis adequacy: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8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05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Kanit "/>
              </a:rPr>
              <a:t>Common Measures of Adequacy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806" y="1913261"/>
            <a:ext cx="8672111" cy="4201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 "/>
              </a:rPr>
              <a:t> Urea Reduction Ratio (URR)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Kanit "/>
              </a:rPr>
              <a:t> Kt/Vurea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Kanit "/>
                <a:cs typeface="Cordia New" pitchFamily="34" charset="-34"/>
              </a:rPr>
              <a:t> single pool </a:t>
            </a:r>
            <a:r>
              <a:rPr lang="en-US" sz="3000" dirty="0">
                <a:latin typeface="Kanit "/>
                <a:cs typeface="Cordia New" pitchFamily="34" charset="-34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latin typeface="Kanit "/>
                <a:cs typeface="Cordia New" pitchFamily="34" charset="-34"/>
              </a:rPr>
              <a:t>spKt</a:t>
            </a:r>
            <a:r>
              <a:rPr lang="en-US" sz="3000" dirty="0">
                <a:latin typeface="Kanit "/>
                <a:cs typeface="Cordia New" pitchFamily="34" charset="-34"/>
              </a:rPr>
              <a:t>/V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Kanit "/>
                <a:cs typeface="Cordia New" pitchFamily="34" charset="-34"/>
              </a:rPr>
              <a:t> equilibrated (Double pool) </a:t>
            </a:r>
            <a:r>
              <a:rPr lang="en-US" sz="3000" dirty="0">
                <a:latin typeface="Kanit "/>
                <a:cs typeface="Cordia New" pitchFamily="34" charset="-34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latin typeface="Kanit "/>
                <a:cs typeface="Cordia New" pitchFamily="34" charset="-34"/>
              </a:rPr>
              <a:t>eqKt</a:t>
            </a:r>
            <a:r>
              <a:rPr lang="en-US" sz="3000" dirty="0">
                <a:latin typeface="Kanit "/>
                <a:cs typeface="Cordia New" pitchFamily="34" charset="-34"/>
              </a:rPr>
              <a:t>/V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Kanit "/>
                <a:cs typeface="Cordia New" pitchFamily="34" charset="-34"/>
              </a:rPr>
              <a:t> </a:t>
            </a:r>
            <a:r>
              <a:rPr lang="en-US" sz="3000" dirty="0" err="1">
                <a:latin typeface="Kanit "/>
                <a:cs typeface="Cordia New" pitchFamily="34" charset="-34"/>
              </a:rPr>
              <a:t>etc</a:t>
            </a:r>
            <a:endParaRPr lang="en-US" sz="3000" dirty="0">
              <a:latin typeface="Kanit "/>
              <a:cs typeface="Cordia New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9037</TotalTime>
  <Words>1471</Words>
  <Application>Microsoft Office PowerPoint</Application>
  <PresentationFormat>แบบจอกว้าง</PresentationFormat>
  <Paragraphs>185</Paragraphs>
  <Slides>35</Slides>
  <Notes>33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Kanit</vt:lpstr>
      <vt:lpstr>Kanit </vt:lpstr>
      <vt:lpstr>Kanit Light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Common Measures of Adequacy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เจริญ เกียรติวัชรชัย</dc:creator>
  <cp:lastModifiedBy>เจริญ เกียรติวัชรชัย</cp:lastModifiedBy>
  <cp:revision>679</cp:revision>
  <dcterms:created xsi:type="dcterms:W3CDTF">2025-02-08T06:56:00Z</dcterms:created>
  <dcterms:modified xsi:type="dcterms:W3CDTF">2025-04-13T10:10:34Z</dcterms:modified>
</cp:coreProperties>
</file>