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31" r:id="rId2"/>
    <p:sldId id="675" r:id="rId3"/>
    <p:sldId id="620" r:id="rId4"/>
    <p:sldId id="678" r:id="rId5"/>
    <p:sldId id="601" r:id="rId6"/>
    <p:sldId id="605" r:id="rId7"/>
    <p:sldId id="644" r:id="rId8"/>
    <p:sldId id="621" r:id="rId9"/>
    <p:sldId id="600" r:id="rId10"/>
    <p:sldId id="629" r:id="rId11"/>
    <p:sldId id="641" r:id="rId12"/>
    <p:sldId id="637" r:id="rId13"/>
    <p:sldId id="642" r:id="rId14"/>
    <p:sldId id="602" r:id="rId15"/>
    <p:sldId id="516" r:id="rId16"/>
    <p:sldId id="547" r:id="rId17"/>
    <p:sldId id="666" r:id="rId18"/>
    <p:sldId id="667" r:id="rId19"/>
    <p:sldId id="648" r:id="rId20"/>
    <p:sldId id="661" r:id="rId21"/>
    <p:sldId id="677" r:id="rId22"/>
    <p:sldId id="627" r:id="rId23"/>
    <p:sldId id="608" r:id="rId24"/>
    <p:sldId id="649" r:id="rId25"/>
    <p:sldId id="676" r:id="rId26"/>
    <p:sldId id="650" r:id="rId27"/>
    <p:sldId id="651" r:id="rId28"/>
    <p:sldId id="655" r:id="rId29"/>
    <p:sldId id="656" r:id="rId30"/>
    <p:sldId id="657" r:id="rId31"/>
    <p:sldId id="645" r:id="rId32"/>
    <p:sldId id="256" r:id="rId33"/>
    <p:sldId id="622" r:id="rId34"/>
    <p:sldId id="668" r:id="rId35"/>
    <p:sldId id="669" r:id="rId36"/>
    <p:sldId id="665" r:id="rId37"/>
    <p:sldId id="623" r:id="rId38"/>
    <p:sldId id="625" r:id="rId39"/>
    <p:sldId id="660" r:id="rId40"/>
    <p:sldId id="626" r:id="rId41"/>
    <p:sldId id="628" r:id="rId42"/>
    <p:sldId id="674" r:id="rId43"/>
    <p:sldId id="646" r:id="rId44"/>
    <p:sldId id="624" r:id="rId45"/>
    <p:sldId id="664" r:id="rId46"/>
    <p:sldId id="671" r:id="rId47"/>
    <p:sldId id="609" r:id="rId48"/>
    <p:sldId id="337" r:id="rId4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0912" autoAdjust="0"/>
    <p:restoredTop sz="88416" autoAdjust="0"/>
  </p:normalViewPr>
  <p:slideViewPr>
    <p:cSldViewPr snapToGrid="0">
      <p:cViewPr varScale="1">
        <p:scale>
          <a:sx n="56" d="100"/>
          <a:sy n="56" d="100"/>
        </p:scale>
        <p:origin x="1528" y="44"/>
      </p:cViewPr>
      <p:guideLst/>
    </p:cSldViewPr>
  </p:slideViewPr>
  <p:outlineViewPr>
    <p:cViewPr>
      <p:scale>
        <a:sx n="33" d="100"/>
        <a:sy n="33" d="100"/>
      </p:scale>
      <p:origin x="0" y="-2068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24BA-BCD8-47E3-8879-0300F84560F3}" type="datetimeFigureOut">
              <a:rPr lang="th-TH" smtClean="0"/>
              <a:t>18/06/68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492A6-7681-45E5-98AA-46E80F373C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997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800" b="0" i="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Vascular access = AV vascular access + central venous catheter</a:t>
            </a:r>
          </a:p>
          <a:p>
            <a:pPr algn="l"/>
            <a:r>
              <a:rPr lang="en-US" sz="800" b="0" i="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AV vascular access = AVF + AVG</a:t>
            </a:r>
            <a:endParaRPr lang="th-TH" sz="800" b="0" i="0" dirty="0">
              <a:latin typeface="ADLaM Display" panose="020F0502020204030204" pitchFamily="2" charset="0"/>
              <a:ea typeface="ADLaM Display" panose="020F0502020204030204" pitchFamily="2" charset="0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5844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612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4643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83DB7-68B5-2C7F-880D-4E959CA36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C813D623-726C-D6D0-C404-A3F6A3ECE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8069F4AC-A820-01F8-1CDC-510558E65A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 blood flow in the radial artery, only 40-64 ml/min before fistula creation, can increase ten-fold to achieve maturation</a:t>
            </a:r>
          </a:p>
          <a:p>
            <a:r>
              <a:rPr lang="en-US" sz="1800" dirty="0">
                <a:solidFill>
                  <a:srgbClr val="C00000"/>
                </a:solidFill>
                <a:effectLst/>
                <a:latin typeface="Kanit" pitchFamily="2" charset="-34"/>
                <a:ea typeface="Aptos" panose="020B0004020202020204" pitchFamily="34" charset="0"/>
              </a:rPr>
              <a:t>mean blood flow in the brachial artery, about 220 ml/min at baseline, often increases to over 1000 ml/min in a mature upper arm fistula. 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9D115A0-379E-2BA1-F924-0D9055503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5861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BF in vein </a:t>
            </a:r>
            <a:r>
              <a:rPr lang="th-TH" dirty="0"/>
              <a:t>เพิ่ม </a:t>
            </a:r>
            <a:r>
              <a:rPr lang="en-US" dirty="0"/>
              <a:t>20-150 </a:t>
            </a:r>
            <a:r>
              <a:rPr lang="th-TH" dirty="0"/>
              <a:t>เท่า</a:t>
            </a:r>
          </a:p>
          <a:p>
            <a:endParaRPr lang="th-TH" dirty="0"/>
          </a:p>
          <a:p>
            <a:r>
              <a:rPr lang="en-US" dirty="0"/>
              <a:t>Won et al. found significant increase in BF from average 20.1 mL/min in the radial artery average 174 mL/min in the fistula only ten minutes after creation of anastomosis</a:t>
            </a:r>
          </a:p>
          <a:p>
            <a:endParaRPr lang="en-US" dirty="0"/>
          </a:p>
          <a:p>
            <a:r>
              <a:rPr lang="en-US" dirty="0"/>
              <a:t>Major changes in the fistula BF and size occurred within four weeks after fistula construction</a:t>
            </a:r>
          </a:p>
          <a:p>
            <a:r>
              <a:rPr lang="en-US" dirty="0"/>
              <a:t>No significant changes in this two parameters were noted in the second, third or fourth month after fistula creation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7822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AC618-3AE6-0480-3F16-72C642FC8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6C9AF2EE-E282-3B28-6398-50DCD3006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943695BC-30F8-3BA2-429C-F32458CB1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B4CBC3A-81C4-43DE-D201-378F99796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1530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B6A18-EDC3-A514-B3A6-8E494EEE9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1EC37253-3E10-A35C-CC9C-9CB9B3E10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2B3DD0F5-8A46-7444-7E1D-CC2ADA5DF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250B09B-FFD0-0530-3ACE-43A50292B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4778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FEF90-405D-8053-BCD2-D94194F27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15324F25-8ED3-2919-E490-5B4B2B2DE8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4579DE34-20AD-8E42-3F49-9A1AED411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AA96C6D-42EE-9300-0E58-78B461C37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5948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69602-6F39-C154-14FE-40416B60A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E64E6F12-FCD6-C8F7-8D6C-991753E5E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546CCB38-CB08-255A-0C96-E22C4D53A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63B3B27-E5AF-8258-7D8A-F2DE2B2B2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9825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2DB1F-3729-E7FD-2DD9-1AA14DE0F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56AE8B8D-93E2-BB82-E3A7-1A60F6F2F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24E3968A-D509-E12A-AF24-1CE34D2BD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2018, the Hemodialysis Fistula Maturation study defined clinical maturation as AVF use for 75% of treatments over 4 weeks with adequate blood flow and clearance</a:t>
            </a:r>
          </a:p>
          <a:p>
            <a:endParaRPr lang="en-US" dirty="0"/>
          </a:p>
          <a:p>
            <a:r>
              <a:rPr lang="en-US" dirty="0"/>
              <a:t>the 2019 update to the KDOQI guidelines did not confirm that statement, suggesting that AVF maturation should be based on clinical judgment. 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C835D1F-813D-86EE-9EA2-4202AFBCC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3265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9F0A5-6606-4F8C-972F-BA206FB67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E6099052-3070-950B-FF3E-6D93B1BC3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9BB27741-5782-CE70-50EF-507526932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E38D0CA-545B-00CD-93B9-D3D84B2C6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99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4D923-B178-2155-DAF0-611752431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B0B340E0-2EA6-1E62-697E-83193187B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E68523C9-7288-A358-3EC7-8B54F98A6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8C6123D-BABA-ED5B-5EF1-E75DEC67F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9282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1DF6B-F739-D51B-517C-1890EEA7A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5859BCD8-B896-701C-DDB7-984EDF3F7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F830D3EB-F764-986A-76AF-40CEFE784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DE75416-4761-C719-D724-7315498F1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3858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56D0C-4338-3476-46E7-25A96F4B4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62EC415E-EE5E-406D-52B1-4C8477211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2E1593B7-B257-8D3B-2D97-6F0A16C67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4891BFC-81A4-5EB7-3346-EAE3B7070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2372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5BE47-9C14-39E0-BCE3-D71AD2124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44836962-3436-B569-A124-29D82E550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5964D060-7F3F-B1D8-2A3D-004AF17BF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1E11B36-0C3C-410F-2FDA-A28AF2243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4657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307E4-EA9B-E651-402F-C95693027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9093E7F2-2077-99F1-12ED-2211D1F3C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B628A575-80B3-75D8-FC4C-D265E3F29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7977742-C0AD-4F5B-D5E3-A77BE4E91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9561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FA237-307A-A462-6034-3927FB3E6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A3C58BE7-37F5-15AF-534A-D221468DD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4507AE4C-B67E-C0D3-F531-9E8E52FEC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19DFBFF-3849-555B-43D8-98B100AE8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2081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97615-0406-4A49-00FA-96CCA5EA8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659B4DE1-79AB-8D3B-9A91-A75FED2D1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41420CDC-F249-7251-1FF7-A0EFBBAD8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B492E12-C931-A58B-D61D-28C1B611D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6245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32A38-148E-9271-0D67-2F9AA84E3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3C02D6E3-5D6F-35E5-693E-A71446BFE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A7FE7DE3-E3FB-5902-6954-F0D156C2E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C674E6B-0BA7-B4CC-4C5E-4EEA5A482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36709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FBD5AE4-FFF8-17DB-6DF5-3DE9D6EA80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1B19BB0-E6C7-6FAC-9B3E-E514F23143C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 sz="1100" b="1">
                <a:latin typeface="Helvetica" panose="020B0604020202020204" pitchFamily="34" charset="0"/>
                <a:ea typeface="ＭＳ Ｐゴシック" panose="020B0600070205080204" pitchFamily="34" charset="-128"/>
              </a:rPr>
              <a:t>Figure Legend:</a:t>
            </a:r>
            <a:r>
              <a:rPr lang="en-US" altLang="en-US" sz="110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endParaRPr lang="en-US" altLang="en-US" sz="110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th-TH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477199B-A982-2A9D-A942-3FB67D940515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25120B-B993-4FB9-8D78-850BFE32ED06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81617-9412-D9DB-454A-3DC62C927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A0DAB357-9BE5-D578-901B-DAA569780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D6A6FFEE-DC1E-0CF2-9A4D-A5609BE4C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05CCEB2-E31D-EC7E-4247-C48A3A0691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2132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E042F-655E-F017-665E-0BFDFA04D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F975DF8C-B1F1-1958-388C-2F9A4F246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C7FDBFE5-E693-DAC7-14E5-BC173B316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E8D756A-98DB-BA37-0E85-BDDEA72B1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279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EEDD1-C2FF-3660-0CB3-A4097A1A8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7FBE4AB9-8E64-1A08-A554-7D17EB695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C8C5C330-419B-B238-34AF-E68BE222C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Autogenous AVF = </a:t>
            </a:r>
            <a:r>
              <a:rPr lang="th-TH" dirty="0"/>
              <a:t>เชื่อมต่อ </a:t>
            </a:r>
            <a:r>
              <a:rPr lang="en-US" dirty="0"/>
              <a:t>artery-vein </a:t>
            </a:r>
            <a:r>
              <a:rPr lang="th-TH" dirty="0"/>
              <a:t>ที่อยู่ในบริเวณเดียวกันโดยตรง</a:t>
            </a:r>
            <a:endParaRPr lang="en-US" dirty="0"/>
          </a:p>
          <a:p>
            <a:r>
              <a:rPr lang="en-US" dirty="0"/>
              <a:t>Autologous vascular graft = </a:t>
            </a:r>
            <a:r>
              <a:rPr lang="th-TH" dirty="0"/>
              <a:t>ใช้เส้นเลือดจากส่วนอื่นของร่างกายเดียวกันมาเป็น </a:t>
            </a:r>
            <a:r>
              <a:rPr lang="en-US" dirty="0"/>
              <a:t>conduit </a:t>
            </a:r>
            <a:r>
              <a:rPr lang="th-TH" dirty="0"/>
              <a:t>เชื่อมต่อ </a:t>
            </a:r>
            <a:r>
              <a:rPr lang="en-US" dirty="0"/>
              <a:t>artery </a:t>
            </a:r>
            <a:r>
              <a:rPr lang="th-TH" dirty="0"/>
              <a:t>กับ </a:t>
            </a:r>
            <a:r>
              <a:rPr lang="en-US" dirty="0"/>
              <a:t>vein</a:t>
            </a:r>
            <a:r>
              <a:rPr lang="th-TH" dirty="0"/>
              <a:t>ดังนั้น การเอาเส้นเลือดจากขามาใช้ที่แขน จะเป็น "</a:t>
            </a:r>
            <a:r>
              <a:rPr lang="en-US" dirty="0"/>
              <a:t>autologous" </a:t>
            </a:r>
            <a:r>
              <a:rPr lang="th-TH" dirty="0"/>
              <a:t>เพราะเป็นการย้าย </a:t>
            </a:r>
            <a:r>
              <a:rPr lang="en-US" dirty="0"/>
              <a:t>tissue </a:t>
            </a:r>
            <a:r>
              <a:rPr lang="th-TH" dirty="0"/>
              <a:t>จากส่วนหนึ่งไปอีกส่วนหนึ่งของร่างกายเดียวกัน</a:t>
            </a:r>
          </a:p>
          <a:p>
            <a:endParaRPr lang="en-US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E866826-5B8E-CED5-1085-95C2DC29D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03900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39A62-DE3E-F7EE-D644-B84B5C06F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414C20ED-AB24-7A4A-DE7F-1CA760CD39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067077CA-143C-CD22-093F-74771CD07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442E098-EB11-BC91-4F44-B6F488D04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8149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8AC6C-22E5-4525-1D79-F3AF43F46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7C7F0676-FFEC-FD88-55AB-741FA1125F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C7E562CE-882C-DE02-E7D3-B5CAACBFD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5D5AF08-999E-557B-09A9-9751FEBA1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80133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E1D8B-D490-E5A4-DAA7-44432E7D5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38C32D31-39D0-E3F0-739D-9B0B61425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46FB2E5C-C923-0D30-7053-182AC9B2D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Juxtaanastomosis</a:t>
            </a:r>
            <a:r>
              <a:rPr lang="en-US" dirty="0"/>
              <a:t>; vein within the first 4 cm from the arterial anastomosis</a:t>
            </a:r>
          </a:p>
          <a:p>
            <a:endParaRPr lang="en-US" dirty="0"/>
          </a:p>
          <a:p>
            <a:r>
              <a:rPr lang="en-US" dirty="0"/>
              <a:t>Arterial anastomotic</a:t>
            </a:r>
          </a:p>
          <a:p>
            <a:r>
              <a:rPr lang="en-US" dirty="0"/>
              <a:t>and venous swing point stenoses are commonly seen</a:t>
            </a:r>
          </a:p>
          <a:p>
            <a:r>
              <a:rPr lang="en-US" dirty="0"/>
              <a:t>acquired lesions as these are the sites of surgical creation</a:t>
            </a:r>
          </a:p>
          <a:p>
            <a:r>
              <a:rPr lang="en-US" dirty="0"/>
              <a:t>and mobilization of the artery and vein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8F83E83-7184-FAEC-5D8D-7820067FA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25141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D9660-6278-6F44-6D45-59B695CC1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ADEBE8ED-B15D-1659-40A9-F8140FF84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C11C9B3D-5485-9A82-A28E-1022CACFB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Venous outflow lesions are the most common lesions</a:t>
            </a:r>
          </a:p>
          <a:p>
            <a:r>
              <a:rPr lang="en-US" dirty="0"/>
              <a:t>found in fistulae that fail to mature. Venous outflow</a:t>
            </a:r>
          </a:p>
          <a:p>
            <a:r>
              <a:rPr lang="en-US" dirty="0"/>
              <a:t>lesions, including the central veins, may be due to</a:t>
            </a:r>
          </a:p>
          <a:p>
            <a:r>
              <a:rPr lang="en-US" dirty="0"/>
              <a:t>preexisting anomalies, such as anatomically small veins,</a:t>
            </a:r>
          </a:p>
          <a:p>
            <a:r>
              <a:rPr lang="en-US" dirty="0"/>
              <a:t>fibrotic or stenotic veins, or sites of prior puncture or</a:t>
            </a:r>
          </a:p>
          <a:p>
            <a:r>
              <a:rPr lang="en-US" dirty="0"/>
              <a:t>catheter placement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7AADAA0-A4C6-9A48-FCF8-43A00A8972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76691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6284D-7142-5864-F3A1-D1632761D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CA967510-052F-AF0E-2A1A-11C64608E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7E147093-E44D-3C52-FA84-FE06B4918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CF4054B-A342-1669-079E-DE882DBE5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93114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332CD-60C1-28E4-0C61-C760CAA37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841B1744-E902-C3B0-712B-032F93C4C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FB49FEC5-6C98-0BB3-7DCF-44EE47AB0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EE7C98F-063F-2DEC-7559-B2C0F35E9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23642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21007-6709-64F3-0C29-CA124A781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4B0F9D21-4059-BEEC-5408-BA43C728E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D416AA76-6E15-552B-2747-437E1C3EC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Infrared therapy may upregulate nitric </a:t>
            </a:r>
            <a:r>
              <a:rPr lang="en-US"/>
              <a:t>oxide synthesis and </a:t>
            </a:r>
            <a:r>
              <a:rPr lang="en-US" dirty="0"/>
              <a:t>result in improved endothelial function and subsequent vascular dilation leading to improved fistula maturation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E291CD0-C269-AE49-AAB0-537FBD139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55829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28BBE-EB8C-D970-2F89-1C75E358D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4ECC9E28-1D39-17A9-EC00-76B0D044E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63B75852-16D5-AA5C-7B6D-BA595ECC6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complicating</a:t>
            </a:r>
          </a:p>
          <a:p>
            <a:r>
              <a:rPr lang="en-US" dirty="0"/>
              <a:t>the issue is that despite selection of the best available</a:t>
            </a:r>
          </a:p>
          <a:p>
            <a:r>
              <a:rPr lang="en-US" dirty="0"/>
              <a:t>artery and vein, fistula maturation rates have not</a:t>
            </a:r>
          </a:p>
          <a:p>
            <a:r>
              <a:rPr lang="en-US" dirty="0"/>
              <a:t>changed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751BA85-93FB-B003-8C9A-88F79529B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3471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3B108-93C9-6B85-77BC-59A67705E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2680440E-49B1-9EDC-DA45-731E64C23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9F2336A6-D98D-3E89-EA77-5F6B10F91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C9B6F5E-2F18-CC97-709D-97AA9A9F70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18148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E5D8A-27DA-42D4-641A-0D670D633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BE8B3FFC-0E2E-077B-EB9E-BE7225CAB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583A982F-E673-EE5B-DCD9-C63CDD550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8EC22ED-0892-0256-41AF-96E90AAC7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3717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F2398-2233-E4E2-480A-31B70CC1D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F5A59961-E164-9F17-20A2-47BB3ECE64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074E3553-6E40-5592-F91B-1BDD7E497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5DFA949-F543-6A2D-1233-57239C156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77359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5C198-2768-BC94-8AB4-02402EF19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A6AC8835-9996-C9ED-6B78-7CFC6D6EB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7BC724D2-64C7-537D-51FA-7B4B0E340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F64CB51-7E48-4CA3-840D-6BDB10855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9039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D1FCE-0F87-35AF-F818-36CFF1E89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76725B03-89C7-FAAD-2D03-52BC938BB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4D84D7CE-03E8-43FB-4B64-915CC0B6F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EA153B7-3EF4-FD1B-3117-FA1CF44CD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4599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2792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Radio-cephalic fistulas have higher rates of long-term</a:t>
            </a:r>
          </a:p>
          <a:p>
            <a:r>
              <a:rPr lang="en-US" dirty="0"/>
              <a:t>patency than those at other sites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4255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A3D2A-1B57-2989-2DA7-391F03CFD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34428417-3241-F5DF-9E0F-3FCF90C3B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A62273A4-4F6A-3C7C-2B20-D1CF8E90F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err="1"/>
              <a:t>เบร</a:t>
            </a:r>
            <a:r>
              <a:rPr lang="th-TH" dirty="0"/>
              <a:t>ชา-ชิมิโน </a:t>
            </a:r>
            <a:r>
              <a:rPr lang="th-TH" dirty="0" err="1"/>
              <a:t>ฟิสทู</a:t>
            </a:r>
            <a:r>
              <a:rPr lang="th-TH" dirty="0"/>
              <a:t>ล่า</a:t>
            </a:r>
            <a:endParaRPr lang="en-US" dirty="0"/>
          </a:p>
          <a:p>
            <a:r>
              <a:rPr lang="en-US" dirty="0"/>
              <a:t>1966 </a:t>
            </a:r>
            <a:r>
              <a:rPr lang="th-TH" dirty="0"/>
              <a:t>ตีพิมพ์ใน </a:t>
            </a:r>
            <a:r>
              <a:rPr lang="en-US" dirty="0"/>
              <a:t>NEJM</a:t>
            </a:r>
          </a:p>
          <a:p>
            <a:r>
              <a:rPr lang="en-US" b="1" dirty="0"/>
              <a:t>Dr. Michael J. Brescia</a:t>
            </a:r>
            <a:r>
              <a:rPr lang="en-US" dirty="0"/>
              <a:t> </a:t>
            </a:r>
            <a:r>
              <a:rPr lang="th-TH" dirty="0"/>
              <a:t>และ </a:t>
            </a:r>
            <a:r>
              <a:rPr lang="en-US" b="1" dirty="0"/>
              <a:t>Dr. James E. Cimino</a:t>
            </a:r>
            <a:r>
              <a:rPr lang="en-US" dirty="0"/>
              <a:t> </a:t>
            </a:r>
            <a:r>
              <a:rPr lang="th-TH" dirty="0"/>
              <a:t>เป็นผู้นำหลักในการพัฒนาเทคนิคนี้ จึงมี </a:t>
            </a:r>
            <a:r>
              <a:rPr lang="en-US" dirty="0"/>
              <a:t>AVF </a:t>
            </a:r>
            <a:r>
              <a:rPr lang="th-TH" dirty="0"/>
              <a:t>ชื่อตามนามสกุลของทั้งสองท่าน โดย </a:t>
            </a:r>
            <a:r>
              <a:rPr lang="en-US" dirty="0"/>
              <a:t>Dr. Brescia </a:t>
            </a:r>
            <a:r>
              <a:rPr lang="th-TH" dirty="0"/>
              <a:t>เป็น </a:t>
            </a:r>
            <a:r>
              <a:rPr lang="en-US" dirty="0"/>
              <a:t>nephrologist </a:t>
            </a:r>
            <a:r>
              <a:rPr lang="th-TH" dirty="0"/>
              <a:t>และ </a:t>
            </a:r>
            <a:r>
              <a:rPr lang="en-US" dirty="0"/>
              <a:t>Dr. Cimino </a:t>
            </a:r>
            <a:r>
              <a:rPr lang="th-TH" dirty="0"/>
              <a:t>เป็น </a:t>
            </a:r>
            <a:r>
              <a:rPr lang="en-US" dirty="0"/>
              <a:t>vascular surgeon </a:t>
            </a:r>
            <a:r>
              <a:rPr lang="th-TH" dirty="0"/>
              <a:t>ที่ร่วมกันคิดค้นเทคนิคการสร้าง </a:t>
            </a:r>
            <a:r>
              <a:rPr lang="en-US" dirty="0"/>
              <a:t>arteriovenous anastomosis </a:t>
            </a:r>
            <a:r>
              <a:rPr lang="th-TH" dirty="0"/>
              <a:t>ที่ข้อมือ (</a:t>
            </a:r>
            <a:r>
              <a:rPr lang="en-US" dirty="0" err="1"/>
              <a:t>radiocephalic</a:t>
            </a:r>
            <a:r>
              <a:rPr lang="en-US" dirty="0"/>
              <a:t> fistula)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EF27B18-ACE5-466A-B57E-4A8F78947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2120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92A6-7681-45E5-98AA-46E80F373C13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094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41816A-4F50-0B7F-D642-A106A981D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AC07851-A614-509E-9A71-21605EE3F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9C4CD1B-D914-A59E-7EFF-5BE4975D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18/06/68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BA3BAD8-9680-F770-C917-1164C1C3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CCA6D31-975F-868D-7E4F-09BC1209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76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F4A5F5-2B61-1FBE-0E5F-BC1E52A7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BF5DA81-BB7B-0EBE-6EC2-5479511BF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ACC4D5C-8224-927F-8161-711548BD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18/06/68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5B041D8-B5FE-0518-3EC5-B6EF5304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1461008-8C1B-ABB7-3DA5-5C94C713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89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2A9AE3BC-AFDD-8339-56D3-3D06412C4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A63B617-4528-3E7B-DF15-C994B9E4D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6A8F6E0-70EF-9683-CD34-560C19CB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18/06/68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EA8F8E3-5C3A-BADC-B339-D67FBF69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3C862FE-4A5E-18D0-4DA8-FB63C59B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2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B7318FA-152C-5EF2-4508-E3778A21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452583F-8465-7CEF-F653-3E2B8BE70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2657AF2-E645-9F8B-BF10-64DD3E16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18/06/68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687D934-BF4B-42D2-8ED9-0BD6BAD8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A21E08B-09EC-5EEA-2BE3-AF7CF8AD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58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109F03-AAD5-C506-7C2C-0AAD0E84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5E6FD5E-400B-D8B6-B381-0660370A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5856492-CBE9-83ED-13B6-509CFDCF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18/06/68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071D1EE-4175-4C4F-1979-D11D320C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D810289-7AF4-CC96-B246-167E7023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0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6995C9-D2FD-13E8-D6FF-86F8551E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1299F0E-E2D7-2DC1-2219-E282A466F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6084D20-EF38-FAC8-57E4-4B9F3D0CD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44D4D39-8ABD-09D7-EB55-FA5DC958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18/06/68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0ED8901-84DB-F050-A9F0-CBFA42ED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DD23D61-A8DA-2E4C-5A34-14665E2E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88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BB45946-45E8-DEA2-8F6E-E1F666DA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BDA87DB-C2D2-7BA6-174C-981EBBBB1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E52C03-EF70-1121-6B85-D66266A9A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08828277-8176-4D05-E8E5-0A869D27C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58F3ED4-CF4B-8E2C-4DE3-40D0ACF21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8E8F3E1-D10C-0851-98BF-5560FFFE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18/06/68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394F33C-BDBA-9896-62AB-235E7CA8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F278B90A-3685-ABB0-C271-1012F7C9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84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CBF520-345D-7068-3BBC-46937EAB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A5866D0-A911-4607-EF0B-65EA60B5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18/06/68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6055C8C-B803-4E39-E861-7A2EF49C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42B5FB4-42D9-30D1-5A42-593F746F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19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74F7C354-B9B8-DB38-CF37-35E17FE6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18/06/68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A35F7B98-C1C8-65DE-C47C-99896CFB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2DF2DC1-1C56-10F5-2D73-B81F55EA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411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594B97B-AD4D-37FC-D202-CE03C62A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2AC7D7F-97A5-F1CF-A100-DB3C9ADF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7F868E0-36B0-AA7D-B25B-85F30BD99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CDC6368-BC0D-29B6-7829-562A33397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18/06/68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08BBF4F-58D7-8592-F0C4-B7F54A98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2C2A4CA-3F8A-2F36-891B-33A3421E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97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9CF69C-EC1F-F736-C76C-360533D3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0055343A-FEE7-25F9-0133-32144BC6E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2129BAA-5B1F-8671-8F06-385417BA9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2544101-A3A7-F532-B315-E3BAEC3D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DAD7-36CC-44EB-B4B3-78C231BE56AD}" type="datetimeFigureOut">
              <a:rPr lang="th-TH" smtClean="0"/>
              <a:t>18/06/68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F5F2714-26C0-57F6-ADF8-71960438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4C818BD-FE8D-80A3-8987-C2E50273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25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A8CB277B-C7F8-4347-ABB9-E24A8E45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8BB1C4E-0849-2559-1AAB-860624B20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9A472B6-4325-47DE-85E9-8DDE01930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8DAD7-36CC-44EB-B4B3-78C231BE56AD}" type="datetimeFigureOut">
              <a:rPr lang="th-TH" smtClean="0"/>
              <a:t>18/06/68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DD0B600-DE99-AF70-57F9-D778C21C3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33C30E7-F4B1-E6EE-27C2-AA87AF2AE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3CE06-C6A3-421B-A5DE-48247DF1C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710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9.jpeg"/><Relationship Id="rId5" Type="http://schemas.openxmlformats.org/officeDocument/2006/relationships/tags" Target="../tags/tag5.xml"/><Relationship Id="rId10" Type="http://schemas.openxmlformats.org/officeDocument/2006/relationships/image" Target="../media/image18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31F58EF-5943-F6D7-400C-3ACC9BF47358}"/>
              </a:ext>
            </a:extLst>
          </p:cNvPr>
          <p:cNvSpPr txBox="1"/>
          <p:nvPr/>
        </p:nvSpPr>
        <p:spPr>
          <a:xfrm>
            <a:off x="11317" y="806146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HD-Vascular Access (VA) Complications-EP 1: </a:t>
            </a:r>
          </a:p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Basic -- &gt; VA Failure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B179375-62DC-D639-3DDE-9237E29BB757}"/>
              </a:ext>
            </a:extLst>
          </p:cNvPr>
          <p:cNvSpPr txBox="1"/>
          <p:nvPr/>
        </p:nvSpPr>
        <p:spPr>
          <a:xfrm>
            <a:off x="7689127" y="5239958"/>
            <a:ext cx="4135443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th-TH" dirty="0">
                <a:solidFill>
                  <a:srgbClr val="000000"/>
                </a:solidFill>
                <a:latin typeface="Kanit" pitchFamily="2" charset="-34"/>
                <a:ea typeface="KaiTi" panose="020B0503020204020204" pitchFamily="49" charset="-122"/>
                <a:cs typeface="Kanit" pitchFamily="2" charset="-34"/>
              </a:rPr>
              <a:t>พ. เจริญ เกียรติวัชรชัย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Kanit" pitchFamily="2" charset="-34"/>
                <a:ea typeface="KaiTi" panose="020B0503020204020204" pitchFamily="49" charset="-122"/>
                <a:cs typeface="Kanit" pitchFamily="2" charset="-34"/>
              </a:rPr>
              <a:t>16 </a:t>
            </a:r>
            <a:r>
              <a:rPr lang="th-TH" dirty="0">
                <a:solidFill>
                  <a:srgbClr val="000000"/>
                </a:solidFill>
                <a:latin typeface="Kanit" pitchFamily="2" charset="-34"/>
                <a:ea typeface="KaiTi" panose="020B0503020204020204" pitchFamily="49" charset="-122"/>
                <a:cs typeface="Kanit" pitchFamily="2" charset="-34"/>
              </a:rPr>
              <a:t>มิย </a:t>
            </a:r>
            <a:r>
              <a:rPr lang="en-US" dirty="0">
                <a:solidFill>
                  <a:srgbClr val="000000"/>
                </a:solidFill>
                <a:latin typeface="Kanit" pitchFamily="2" charset="-34"/>
                <a:ea typeface="KaiTi" panose="020B0503020204020204" pitchFamily="49" charset="-122"/>
                <a:cs typeface="Kanit" pitchFamily="2" charset="-34"/>
              </a:rPr>
              <a:t>2568: 16:00 </a:t>
            </a:r>
            <a:r>
              <a:rPr lang="th-TH" dirty="0">
                <a:solidFill>
                  <a:srgbClr val="000000"/>
                </a:solidFill>
                <a:latin typeface="Kanit" pitchFamily="2" charset="-34"/>
                <a:ea typeface="KaiTi" panose="020B0503020204020204" pitchFamily="49" charset="-122"/>
                <a:cs typeface="Kanit" pitchFamily="2" charset="-34"/>
              </a:rPr>
              <a:t>น</a:t>
            </a:r>
            <a:endParaRPr lang="en-US" b="0" u="none" strike="noStrike" baseline="0" dirty="0">
              <a:solidFill>
                <a:srgbClr val="000000"/>
              </a:solidFill>
              <a:latin typeface="Kanit" pitchFamily="2" charset="-34"/>
              <a:ea typeface="KaiTi" panose="020B0503020204020204" pitchFamily="49" charset="-122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39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037D3-F0FA-688D-5BA1-63F01DE78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2F6A1F5-F9CE-9751-E93F-D2A8BD01B84F}"/>
              </a:ext>
            </a:extLst>
          </p:cNvPr>
          <p:cNvSpPr txBox="1"/>
          <p:nvPr/>
        </p:nvSpPr>
        <p:spPr>
          <a:xfrm>
            <a:off x="0" y="370126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Radio-cephalic AVF (Brescia-Cimino Fistula)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6C4D43EE-3BA3-247D-5284-EA93D4701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194308"/>
              </p:ext>
            </p:extLst>
          </p:nvPr>
        </p:nvGraphicFramePr>
        <p:xfrm>
          <a:off x="4340314" y="1590189"/>
          <a:ext cx="7772946" cy="472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024">
                  <a:extLst>
                    <a:ext uri="{9D8B030D-6E8A-4147-A177-3AD203B41FA5}">
                      <a16:colId xmlns:a16="http://schemas.microsoft.com/office/drawing/2014/main" val="3116099036"/>
                    </a:ext>
                  </a:extLst>
                </a:gridCol>
                <a:gridCol w="2702922">
                  <a:extLst>
                    <a:ext uri="{9D8B030D-6E8A-4147-A177-3AD203B41FA5}">
                      <a16:colId xmlns:a16="http://schemas.microsoft.com/office/drawing/2014/main" val="793700898"/>
                    </a:ext>
                  </a:extLst>
                </a:gridCol>
              </a:tblGrid>
              <a:tr h="820742">
                <a:tc>
                  <a:txBody>
                    <a:bodyPr/>
                    <a:lstStyle/>
                    <a:p>
                      <a:pPr algn="ctr"/>
                      <a:r>
                        <a:rPr lang="th-TH" sz="3200" baseline="0" dirty="0">
                          <a:latin typeface="Kanit "/>
                          <a:cs typeface="Kanit" pitchFamily="2" charset="-34"/>
                        </a:rPr>
                        <a:t>ข้อดี</a:t>
                      </a:r>
                      <a:r>
                        <a:rPr lang="en-US" sz="3200" baseline="0" dirty="0">
                          <a:latin typeface="Kanit "/>
                          <a:cs typeface="Kanit" pitchFamily="2" charset="-34"/>
                        </a:rPr>
                        <a:t> </a:t>
                      </a:r>
                      <a:r>
                        <a:rPr lang="th-TH" sz="3200" baseline="0" dirty="0">
                          <a:latin typeface="Kanit "/>
                          <a:cs typeface="Kanit" pitchFamily="2" charset="-34"/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aseline="0" dirty="0">
                          <a:latin typeface="Kanit "/>
                          <a:cs typeface="Kanit" pitchFamily="2" charset="-34"/>
                        </a:rPr>
                        <a:t>ข้อเสีย</a:t>
                      </a:r>
                      <a:r>
                        <a:rPr lang="en-US" sz="3200" baseline="0" dirty="0">
                          <a:latin typeface="Kanit "/>
                          <a:cs typeface="Kanit" pitchFamily="2" charset="-34"/>
                        </a:rPr>
                        <a:t> </a:t>
                      </a:r>
                      <a:r>
                        <a:rPr lang="th-TH" sz="3200" baseline="0" dirty="0">
                          <a:latin typeface="Kanit "/>
                          <a:cs typeface="Kanit" pitchFamily="2" charset="-34"/>
                        </a:rPr>
                        <a:t>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9226488"/>
                  </a:ext>
                </a:extLst>
              </a:tr>
              <a:tr h="1378749">
                <a:tc>
                  <a:txBody>
                    <a:bodyPr/>
                    <a:lstStyle/>
                    <a:p>
                      <a:r>
                        <a:rPr lang="th-TH" sz="2800" baseline="0" dirty="0">
                          <a:solidFill>
                            <a:srgbClr val="C00000"/>
                          </a:solidFill>
                          <a:latin typeface="Kanit "/>
                          <a:cs typeface="Kanit" pitchFamily="2" charset="-34"/>
                        </a:rPr>
                        <a:t>สามารถทำ </a:t>
                      </a:r>
                      <a:r>
                        <a:rPr lang="en-US" sz="2800" baseline="0" dirty="0">
                          <a:solidFill>
                            <a:srgbClr val="C00000"/>
                          </a:solidFill>
                          <a:latin typeface="Kanit "/>
                          <a:cs typeface="Kanit" pitchFamily="2" charset="-34"/>
                        </a:rPr>
                        <a:t>AVF </a:t>
                      </a:r>
                      <a:r>
                        <a:rPr lang="th-TH" sz="2800" baseline="0" dirty="0">
                          <a:solidFill>
                            <a:srgbClr val="C00000"/>
                          </a:solidFill>
                          <a:latin typeface="Kanit "/>
                          <a:cs typeface="Kanit" pitchFamily="2" charset="-34"/>
                        </a:rPr>
                        <a:t>ในตำแหน่งอื่นได้ในอนาคตหากจำเป็น</a:t>
                      </a:r>
                      <a:r>
                        <a:rPr lang="en-US" sz="2800" baseline="0" dirty="0">
                          <a:solidFill>
                            <a:srgbClr val="C00000"/>
                          </a:solidFill>
                          <a:latin typeface="Kanit "/>
                          <a:cs typeface="Kanit" pitchFamily="2" charset="-34"/>
                        </a:rPr>
                        <a:t>**</a:t>
                      </a:r>
                      <a:endParaRPr lang="th-TH" sz="2800" baseline="0" dirty="0">
                        <a:solidFill>
                          <a:srgbClr val="C00000"/>
                        </a:solidFill>
                        <a:latin typeface="Kanit "/>
                        <a:cs typeface="Kanit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>
                          <a:solidFill>
                            <a:srgbClr val="C00000"/>
                          </a:solidFill>
                          <a:latin typeface="Kanit "/>
                          <a:cs typeface="Kanit" pitchFamily="2" charset="-34"/>
                        </a:rPr>
                        <a:t>primary failure </a:t>
                      </a:r>
                      <a:r>
                        <a:rPr lang="th-TH" sz="2800" baseline="0" dirty="0">
                          <a:solidFill>
                            <a:srgbClr val="C00000"/>
                          </a:solidFill>
                          <a:latin typeface="Kanit "/>
                          <a:cs typeface="Kanit" pitchFamily="2" charset="-34"/>
                        </a:rPr>
                        <a:t>สูงกว่า</a:t>
                      </a:r>
                      <a:r>
                        <a:rPr lang="en-US" sz="2800" baseline="0" dirty="0">
                          <a:solidFill>
                            <a:srgbClr val="C00000"/>
                          </a:solidFill>
                          <a:latin typeface="Kanit "/>
                          <a:cs typeface="Kanit" pitchFamily="2" charset="-34"/>
                        </a:rPr>
                        <a:t>**</a:t>
                      </a:r>
                      <a:endParaRPr lang="th-TH" sz="2800" baseline="0" dirty="0">
                        <a:solidFill>
                          <a:srgbClr val="C00000"/>
                        </a:solidFill>
                        <a:latin typeface="Kanit "/>
                        <a:cs typeface="Kanit" pitchFamily="2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59420"/>
                  </a:ext>
                </a:extLst>
              </a:tr>
              <a:tr h="899438"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latin typeface="Kanit "/>
                          <a:cs typeface="Kanit" pitchFamily="2" charset="-34"/>
                        </a:rPr>
                        <a:t>higher rates of long-term</a:t>
                      </a:r>
                    </a:p>
                    <a:p>
                      <a:r>
                        <a:rPr lang="en-US" sz="2800" baseline="0" dirty="0">
                          <a:latin typeface="Kanit "/>
                          <a:cs typeface="Kanit" pitchFamily="2" charset="-34"/>
                        </a:rPr>
                        <a:t>patency than other sites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>
                          <a:latin typeface="Kanit "/>
                          <a:cs typeface="Kanit" pitchFamily="2" charset="-34"/>
                        </a:rPr>
                        <a:t> BFR </a:t>
                      </a:r>
                      <a:r>
                        <a:rPr lang="th-TH" sz="2800" baseline="0" dirty="0">
                          <a:latin typeface="Kanit "/>
                          <a:cs typeface="Kanit" pitchFamily="2" charset="-34"/>
                        </a:rPr>
                        <a:t>ต่ำกว่า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753751"/>
                  </a:ext>
                </a:extLst>
              </a:tr>
              <a:tr h="831374">
                <a:tc>
                  <a:txBody>
                    <a:bodyPr/>
                    <a:lstStyle/>
                    <a:p>
                      <a:r>
                        <a:rPr lang="th-TH" sz="2800" baseline="0" dirty="0">
                          <a:latin typeface="Kanit "/>
                          <a:cs typeface="Kanit" pitchFamily="2" charset="-34"/>
                        </a:rPr>
                        <a:t>ภาวะ </a:t>
                      </a:r>
                      <a:r>
                        <a:rPr lang="en-US" sz="2800" baseline="0" dirty="0">
                          <a:latin typeface="Kanit "/>
                          <a:cs typeface="Kanit" pitchFamily="2" charset="-34"/>
                        </a:rPr>
                        <a:t>steal syndrome </a:t>
                      </a:r>
                      <a:r>
                        <a:rPr lang="th-TH" sz="2800" baseline="0" dirty="0">
                          <a:latin typeface="Kanit "/>
                          <a:cs typeface="Kanit" pitchFamily="2" charset="-34"/>
                        </a:rPr>
                        <a:t>พบได้น้อย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2800" baseline="0" dirty="0">
                        <a:latin typeface="Kanit "/>
                        <a:cs typeface="Kanit" pitchFamily="2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285785"/>
                  </a:ext>
                </a:extLst>
              </a:tr>
              <a:tr h="753150">
                <a:tc>
                  <a:txBody>
                    <a:bodyPr/>
                    <a:lstStyle/>
                    <a:p>
                      <a:r>
                        <a:rPr lang="th-TH" sz="2800" baseline="0" dirty="0">
                          <a:latin typeface="Kanit "/>
                          <a:cs typeface="Kanit" pitchFamily="2" charset="-34"/>
                        </a:rPr>
                        <a:t>ภาวะ </a:t>
                      </a:r>
                      <a:r>
                        <a:rPr lang="en-US" sz="2800" baseline="0" dirty="0">
                          <a:latin typeface="Kanit "/>
                          <a:cs typeface="Kanit" pitchFamily="2" charset="-34"/>
                        </a:rPr>
                        <a:t>venous HT </a:t>
                      </a:r>
                      <a:r>
                        <a:rPr lang="th-TH" sz="2800" baseline="0" dirty="0">
                          <a:latin typeface="Kanit "/>
                          <a:cs typeface="Kanit" pitchFamily="2" charset="-34"/>
                        </a:rPr>
                        <a:t>พบได้น้อย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717602"/>
                  </a:ext>
                </a:extLst>
              </a:tr>
            </a:tbl>
          </a:graphicData>
        </a:graphic>
      </p:graphicFrame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1C4285E-08DE-C61E-C46A-BDDCA6803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66" y="1224206"/>
            <a:ext cx="3681309" cy="251696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B5A5D26-940E-CCC3-BAFE-37AF4A2FE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01" y="3832609"/>
            <a:ext cx="3977774" cy="26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DF016-AF96-1F35-0805-A3924E283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6C4CDF2-2A83-5FD8-3613-230C2D0B2C2B}"/>
              </a:ext>
            </a:extLst>
          </p:cNvPr>
          <p:cNvSpPr txBox="1"/>
          <p:nvPr/>
        </p:nvSpPr>
        <p:spPr>
          <a:xfrm>
            <a:off x="6478137" y="1922635"/>
            <a:ext cx="503867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th-TH" sz="3000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Inadequate art Inflow</a:t>
            </a:r>
          </a:p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High distal artery resistance* </a:t>
            </a:r>
          </a:p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Low venous outflow resistance* 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E603099-90D6-FA7A-39AA-6BA4AE920018}"/>
              </a:ext>
            </a:extLst>
          </p:cNvPr>
          <p:cNvSpPr txBox="1"/>
          <p:nvPr/>
        </p:nvSpPr>
        <p:spPr>
          <a:xfrm>
            <a:off x="5308980" y="989950"/>
            <a:ext cx="68830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VA-associated Steal Syndrome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6252AC06-DF8C-B601-5B99-E58557ED3556}"/>
              </a:ext>
            </a:extLst>
          </p:cNvPr>
          <p:cNvGrpSpPr/>
          <p:nvPr/>
        </p:nvGrpSpPr>
        <p:grpSpPr>
          <a:xfrm>
            <a:off x="321168" y="260588"/>
            <a:ext cx="4825536" cy="6336824"/>
            <a:chOff x="91941" y="1208998"/>
            <a:chExt cx="3839454" cy="5059748"/>
          </a:xfrm>
        </p:grpSpPr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C12C4243-3C7F-58D4-0A67-9021AA242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518206" y="1819145"/>
              <a:ext cx="5059748" cy="3839454"/>
            </a:xfrm>
            <a:prstGeom prst="rect">
              <a:avLst/>
            </a:prstGeom>
          </p:spPr>
        </p:pic>
        <p:sp>
          <p:nvSpPr>
            <p:cNvPr id="5" name="วงรี 4">
              <a:extLst>
                <a:ext uri="{FF2B5EF4-FFF2-40B4-BE49-F238E27FC236}">
                  <a16:creationId xmlns:a16="http://schemas.microsoft.com/office/drawing/2014/main" id="{937B8113-E31D-555E-F28F-0F541EBA58C1}"/>
                </a:ext>
              </a:extLst>
            </p:cNvPr>
            <p:cNvSpPr/>
            <p:nvPr/>
          </p:nvSpPr>
          <p:spPr>
            <a:xfrm>
              <a:off x="2388981" y="4280282"/>
              <a:ext cx="497712" cy="47456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Kanit" pitchFamily="2" charset="-34"/>
                  <a:cs typeface="Kanit" pitchFamily="2" charset="-34"/>
                </a:rPr>
                <a:t>1</a:t>
              </a:r>
              <a:endParaRPr lang="th-TH" sz="2400" b="1" dirty="0">
                <a:latin typeface="Kanit" pitchFamily="2" charset="-34"/>
                <a:cs typeface="Kanit" pitchFamily="2" charset="-34"/>
              </a:endParaRPr>
            </a:p>
          </p:txBody>
        </p:sp>
      </p:grpSp>
      <p:sp>
        <p:nvSpPr>
          <p:cNvPr id="8" name="วงรี 7">
            <a:extLst>
              <a:ext uri="{FF2B5EF4-FFF2-40B4-BE49-F238E27FC236}">
                <a16:creationId xmlns:a16="http://schemas.microsoft.com/office/drawing/2014/main" id="{A21F8F41-5692-0DD9-1DDC-A07D68216E00}"/>
              </a:ext>
            </a:extLst>
          </p:cNvPr>
          <p:cNvSpPr/>
          <p:nvPr/>
        </p:nvSpPr>
        <p:spPr>
          <a:xfrm>
            <a:off x="1011989" y="4148222"/>
            <a:ext cx="644814" cy="62971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Kanit" pitchFamily="2" charset="-34"/>
                <a:cs typeface="Kanit" pitchFamily="2" charset="-34"/>
              </a:rPr>
              <a:t>3</a:t>
            </a:r>
            <a:endParaRPr lang="th-TH" sz="2400" b="1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id="{65E91FCA-7F7C-5E2D-0D17-D2F1E9063FBB}"/>
              </a:ext>
            </a:extLst>
          </p:cNvPr>
          <p:cNvSpPr/>
          <p:nvPr/>
        </p:nvSpPr>
        <p:spPr>
          <a:xfrm>
            <a:off x="3208155" y="2115437"/>
            <a:ext cx="625539" cy="59434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Kanit" pitchFamily="2" charset="-34"/>
                <a:cs typeface="Kanit" pitchFamily="2" charset="-34"/>
              </a:rPr>
              <a:t>2</a:t>
            </a:r>
            <a:endParaRPr lang="th-TH" sz="2400" b="1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725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E703514-DD02-39EB-0B2D-531EEE00F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17" y="775545"/>
            <a:ext cx="4859399" cy="4806389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38532BE-FD78-6156-3A0B-B58ABF5BAE47}"/>
              </a:ext>
            </a:extLst>
          </p:cNvPr>
          <p:cNvSpPr txBox="1"/>
          <p:nvPr/>
        </p:nvSpPr>
        <p:spPr>
          <a:xfrm>
            <a:off x="6096000" y="2028538"/>
            <a:ext cx="586853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3200" dirty="0">
                <a:latin typeface="Kanit" pitchFamily="2" charset="-34"/>
                <a:cs typeface="Kanit" pitchFamily="2" charset="-34"/>
              </a:rPr>
              <a:t> อัตรา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maturation </a:t>
            </a:r>
            <a:r>
              <a:rPr lang="th-TH" sz="3200" dirty="0">
                <a:latin typeface="Kanit" pitchFamily="2" charset="-34"/>
                <a:cs typeface="Kanit" pitchFamily="2" charset="-34"/>
              </a:rPr>
              <a:t>สูง และ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patency </a:t>
            </a:r>
            <a:r>
              <a:rPr lang="th-TH" sz="3200" dirty="0">
                <a:latin typeface="Kanit" pitchFamily="2" charset="-34"/>
                <a:cs typeface="Kanit" pitchFamily="2" charset="-34"/>
              </a:rPr>
              <a:t>ดีในระยะยาว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3200" dirty="0">
                <a:latin typeface="Kanit" pitchFamily="2" charset="-34"/>
                <a:cs typeface="Kanit" pitchFamily="2" charset="-34"/>
              </a:rPr>
              <a:t> ให้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flow rate </a:t>
            </a:r>
            <a:r>
              <a:rPr lang="th-TH" sz="3200" dirty="0">
                <a:latin typeface="Kanit" pitchFamily="2" charset="-34"/>
                <a:cs typeface="Kanit" pitchFamily="2" charset="-34"/>
              </a:rPr>
              <a:t>ที่ดี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3200" dirty="0">
                <a:latin typeface="Kanit" pitchFamily="2" charset="-34"/>
                <a:cs typeface="Kanit" pitchFamily="2" charset="-34"/>
              </a:rPr>
              <a:t> ลดโอกาสเกิด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steal syndrome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A93A58E-03D7-89A0-D911-61D4592E2665}"/>
              </a:ext>
            </a:extLst>
          </p:cNvPr>
          <p:cNvSpPr txBox="1"/>
          <p:nvPr/>
        </p:nvSpPr>
        <p:spPr>
          <a:xfrm>
            <a:off x="5440816" y="989950"/>
            <a:ext cx="6751184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RCF : Artery End → Vein Side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07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05FEA-6CCC-49F5-8459-56F27AE84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AE2066F-039B-B774-3E97-FCB4EF8E5124}"/>
              </a:ext>
            </a:extLst>
          </p:cNvPr>
          <p:cNvSpPr txBox="1"/>
          <p:nvPr/>
        </p:nvSpPr>
        <p:spPr>
          <a:xfrm>
            <a:off x="6094641" y="1839767"/>
            <a:ext cx="531169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dirty="0">
                <a:latin typeface="Kanit" pitchFamily="2" charset="-34"/>
                <a:cs typeface="Kanit" pitchFamily="2" charset="-34"/>
              </a:rPr>
              <a:t> </a:t>
            </a:r>
            <a:r>
              <a:rPr lang="en-US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if the outflow veins are not adequately with  the increased flow, often due to stenosis or valve problems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E3F05C2-3B3F-F80D-99F0-5B42CD436212}"/>
              </a:ext>
            </a:extLst>
          </p:cNvPr>
          <p:cNvSpPr txBox="1"/>
          <p:nvPr/>
        </p:nvSpPr>
        <p:spPr>
          <a:xfrm>
            <a:off x="5097107" y="825689"/>
            <a:ext cx="68830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Venous Hypertension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B2B1EC0-91F6-ED29-78F2-173BF1B42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40" y="887105"/>
            <a:ext cx="4673840" cy="5145206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4D625C2-34F7-65B1-977B-7159E544DC5A}"/>
              </a:ext>
            </a:extLst>
          </p:cNvPr>
          <p:cNvSpPr/>
          <p:nvPr/>
        </p:nvSpPr>
        <p:spPr>
          <a:xfrm>
            <a:off x="3949148" y="1922635"/>
            <a:ext cx="1359832" cy="542773"/>
          </a:xfrm>
          <a:prstGeom prst="rect">
            <a:avLst/>
          </a:prstGeom>
          <a:noFill/>
          <a:ln w="76200" cmpd="thickThin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514A4707-47C1-C2D6-F269-1AC768D7D0DD}"/>
              </a:ext>
            </a:extLst>
          </p:cNvPr>
          <p:cNvSpPr/>
          <p:nvPr/>
        </p:nvSpPr>
        <p:spPr>
          <a:xfrm>
            <a:off x="3949147" y="4121206"/>
            <a:ext cx="1456229" cy="867483"/>
          </a:xfrm>
          <a:prstGeom prst="rect">
            <a:avLst/>
          </a:prstGeom>
          <a:noFill/>
          <a:ln w="76200" cmpd="thickThin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38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7763F4-90D3-3EEF-BF04-787D46130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40F851C-44EE-990E-A359-A36E50EF22D1}"/>
              </a:ext>
            </a:extLst>
          </p:cNvPr>
          <p:cNvSpPr txBox="1"/>
          <p:nvPr/>
        </p:nvSpPr>
        <p:spPr>
          <a:xfrm>
            <a:off x="-1524" y="169398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: anastomosis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8CA0090-287C-17DB-A621-C90BDF97F3BF}"/>
              </a:ext>
            </a:extLst>
          </p:cNvPr>
          <p:cNvSpPr txBox="1"/>
          <p:nvPr/>
        </p:nvSpPr>
        <p:spPr>
          <a:xfrm>
            <a:off x="6823881" y="1806245"/>
            <a:ext cx="519069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end-art to end vein anastomosis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side-art to end-vein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*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end-art to side-vein***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side-art to side-vein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337554F-8373-2590-F1F1-C9811F057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60" y="2092256"/>
            <a:ext cx="5296172" cy="2673487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9A97D0D-87B2-4E46-AB80-A34CF2105F3E}"/>
              </a:ext>
            </a:extLst>
          </p:cNvPr>
          <p:cNvSpPr txBox="1"/>
          <p:nvPr/>
        </p:nvSpPr>
        <p:spPr>
          <a:xfrm>
            <a:off x="1364776" y="4765743"/>
            <a:ext cx="51906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A            B           C            D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59AD9E5-1614-9CF8-6DE5-5FFDE8A09541}"/>
              </a:ext>
            </a:extLst>
          </p:cNvPr>
          <p:cNvSpPr/>
          <p:nvPr/>
        </p:nvSpPr>
        <p:spPr>
          <a:xfrm>
            <a:off x="3664989" y="1880546"/>
            <a:ext cx="1566769" cy="3661370"/>
          </a:xfrm>
          <a:prstGeom prst="rect">
            <a:avLst/>
          </a:prstGeom>
          <a:noFill/>
          <a:ln w="127000" cmpd="thickThin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9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87FDC51-CCE6-DA27-CDBE-D9D8B973D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8" y="1178067"/>
            <a:ext cx="10021330" cy="5152094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AC06624-9CAA-0706-ED92-96B534E9B252}"/>
              </a:ext>
            </a:extLst>
          </p:cNvPr>
          <p:cNvSpPr txBox="1"/>
          <p:nvPr/>
        </p:nvSpPr>
        <p:spPr>
          <a:xfrm>
            <a:off x="0" y="137011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Arterio-Venous VA : arterial &amp; venous lines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43570B9-A2E0-6AC6-138D-71B5BC69AC26}"/>
              </a:ext>
            </a:extLst>
          </p:cNvPr>
          <p:cNvSpPr txBox="1"/>
          <p:nvPr/>
        </p:nvSpPr>
        <p:spPr>
          <a:xfrm>
            <a:off x="1413975" y="5689667"/>
            <a:ext cx="3004725" cy="5847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Arterial line </a:t>
            </a:r>
            <a:endParaRPr lang="en-US" b="1" i="0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1FEC5AB-9372-74FF-7A97-8CDF8FE848BF}"/>
              </a:ext>
            </a:extLst>
          </p:cNvPr>
          <p:cNvSpPr txBox="1"/>
          <p:nvPr/>
        </p:nvSpPr>
        <p:spPr>
          <a:xfrm>
            <a:off x="8630783" y="3429000"/>
            <a:ext cx="2966481" cy="5847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Venous line</a:t>
            </a:r>
            <a:endParaRPr lang="en-US" sz="3200" b="1" i="0" dirty="0">
              <a:solidFill>
                <a:srgbClr val="00B050"/>
              </a:solidFill>
              <a:effectLst/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12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2DE0B-058B-FC99-FFC0-20A5082A5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17EF258-BDD3-EC08-27C7-779FCEE57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73" y="963828"/>
            <a:ext cx="11354454" cy="5585254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0CD1065-86D5-3092-CABB-AA467FE8D5A5}"/>
              </a:ext>
            </a:extLst>
          </p:cNvPr>
          <p:cNvSpPr txBox="1"/>
          <p:nvPr/>
        </p:nvSpPr>
        <p:spPr>
          <a:xfrm>
            <a:off x="0" y="0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VA Flow : arterial &amp; venous lines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8CA40FD-D04E-6379-3369-319B12AE1B9D}"/>
              </a:ext>
            </a:extLst>
          </p:cNvPr>
          <p:cNvSpPr txBox="1"/>
          <p:nvPr/>
        </p:nvSpPr>
        <p:spPr>
          <a:xfrm>
            <a:off x="6750850" y="3608110"/>
            <a:ext cx="335384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Access BF </a:t>
            </a:r>
            <a:endParaRPr lang="en-US" sz="4000" i="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Kanit" pitchFamily="2" charset="-34"/>
              <a:cs typeface="Kanit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6128FE6-6D1D-25AF-063F-97458FD9DCA1}"/>
              </a:ext>
            </a:extLst>
          </p:cNvPr>
          <p:cNvSpPr txBox="1"/>
          <p:nvPr/>
        </p:nvSpPr>
        <p:spPr>
          <a:xfrm>
            <a:off x="1967694" y="2281331"/>
            <a:ext cx="2777924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Arterial line </a:t>
            </a:r>
            <a:endParaRPr lang="en-US" b="1" i="0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C79F214-46B4-5418-3674-727F8940077A}"/>
              </a:ext>
            </a:extLst>
          </p:cNvPr>
          <p:cNvSpPr txBox="1"/>
          <p:nvPr/>
        </p:nvSpPr>
        <p:spPr>
          <a:xfrm>
            <a:off x="7431266" y="1678235"/>
            <a:ext cx="2534543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Venous line</a:t>
            </a:r>
            <a:endParaRPr lang="en-US" sz="3200" b="1" i="0" dirty="0">
              <a:solidFill>
                <a:srgbClr val="00B050"/>
              </a:solidFill>
              <a:effectLst/>
              <a:latin typeface="Kanit" pitchFamily="2" charset="-34"/>
              <a:cs typeface="Kanit" pitchFamily="2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82C1F17-0926-7E22-BDB9-E6A5565B34C3}"/>
              </a:ext>
            </a:extLst>
          </p:cNvPr>
          <p:cNvSpPr txBox="1"/>
          <p:nvPr/>
        </p:nvSpPr>
        <p:spPr>
          <a:xfrm>
            <a:off x="679699" y="1328833"/>
            <a:ext cx="363765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Arterial  BF </a:t>
            </a:r>
            <a:endParaRPr lang="en-US" sz="4000" i="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Kanit" pitchFamily="2" charset="-34"/>
              <a:cs typeface="Kanit" pitchFamily="2" charset="-34"/>
            </a:endParaRPr>
          </a:p>
        </p:txBody>
      </p:sp>
      <p:cxnSp>
        <p:nvCxnSpPr>
          <p:cNvPr id="9" name="ลูกศรเชื่อมต่อแบบตรง 8">
            <a:extLst>
              <a:ext uri="{FF2B5EF4-FFF2-40B4-BE49-F238E27FC236}">
                <a16:creationId xmlns:a16="http://schemas.microsoft.com/office/drawing/2014/main" id="{6A63227C-E482-ED3E-1A26-E9180F66C65D}"/>
              </a:ext>
            </a:extLst>
          </p:cNvPr>
          <p:cNvCxnSpPr/>
          <p:nvPr/>
        </p:nvCxnSpPr>
        <p:spPr>
          <a:xfrm>
            <a:off x="4826643" y="2604304"/>
            <a:ext cx="717630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17D04F93-4530-BFE2-02D9-A332CE3C6D77}"/>
              </a:ext>
            </a:extLst>
          </p:cNvPr>
          <p:cNvCxnSpPr>
            <a:cxnSpLocks/>
          </p:cNvCxnSpPr>
          <p:nvPr/>
        </p:nvCxnSpPr>
        <p:spPr>
          <a:xfrm flipH="1">
            <a:off x="6585995" y="2036719"/>
            <a:ext cx="741096" cy="0"/>
          </a:xfrm>
          <a:prstGeom prst="straightConnector1">
            <a:avLst/>
          </a:prstGeom>
          <a:ln w="762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34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26D35E3-0E95-1630-FD7E-5CC86D294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784" y="1177833"/>
            <a:ext cx="8721282" cy="4774732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C7D01C5-AE3C-4AFC-2086-6B4E79608998}"/>
              </a:ext>
            </a:extLst>
          </p:cNvPr>
          <p:cNvSpPr txBox="1"/>
          <p:nvPr/>
        </p:nvSpPr>
        <p:spPr>
          <a:xfrm>
            <a:off x="0" y="0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AVF-Blood Flow: before vs after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0D01DD7-B456-80BA-1E79-F1A50BB83449}"/>
              </a:ext>
            </a:extLst>
          </p:cNvPr>
          <p:cNvSpPr txBox="1"/>
          <p:nvPr/>
        </p:nvSpPr>
        <p:spPr>
          <a:xfrm>
            <a:off x="7919250" y="2721114"/>
            <a:ext cx="335384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Access BF </a:t>
            </a:r>
            <a:endParaRPr lang="en-US" sz="4000" i="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F8189065-45F0-2FE4-A0E3-416FAE28166E}"/>
              </a:ext>
            </a:extLst>
          </p:cNvPr>
          <p:cNvSpPr txBox="1"/>
          <p:nvPr/>
        </p:nvSpPr>
        <p:spPr>
          <a:xfrm>
            <a:off x="7692897" y="1970321"/>
            <a:ext cx="358020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(20-50 </a:t>
            </a:r>
            <a:r>
              <a:rPr lang="th-TH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เท่า</a:t>
            </a:r>
            <a:r>
              <a:rPr lang="en-US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)</a:t>
            </a:r>
            <a:r>
              <a:rPr lang="en-US" sz="36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 ****</a:t>
            </a:r>
            <a:endParaRPr lang="th-TH" sz="3600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1148ACE-DCFD-588E-BAB2-577DBF0B1B45}"/>
              </a:ext>
            </a:extLst>
          </p:cNvPr>
          <p:cNvSpPr txBox="1"/>
          <p:nvPr/>
        </p:nvSpPr>
        <p:spPr>
          <a:xfrm>
            <a:off x="3860206" y="5680167"/>
            <a:ext cx="81180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Radial art: 20.1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  <a:sym typeface="Wingdings" panose="05000000000000000000" pitchFamily="2" charset="2"/>
              </a:rPr>
              <a:t>---&gt; 174 ml / min in 10 min </a:t>
            </a:r>
            <a:endParaRPr lang="th-TH" sz="3200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45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39E7A-0EBA-76ED-1BEC-DF66E5A19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11149A9-73C6-DE15-A792-0BF0863777BA}"/>
              </a:ext>
            </a:extLst>
          </p:cNvPr>
          <p:cNvSpPr txBox="1"/>
          <p:nvPr/>
        </p:nvSpPr>
        <p:spPr>
          <a:xfrm>
            <a:off x="0" y="0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Maturation : Vein--&gt; Arterialization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61714AD5-56CE-C69D-8E3F-86AD13491E6E}"/>
              </a:ext>
            </a:extLst>
          </p:cNvPr>
          <p:cNvGrpSpPr/>
          <p:nvPr/>
        </p:nvGrpSpPr>
        <p:grpSpPr>
          <a:xfrm>
            <a:off x="2053420" y="935354"/>
            <a:ext cx="7659539" cy="5821046"/>
            <a:chOff x="2734141" y="854080"/>
            <a:chExt cx="6540836" cy="5353051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7575687A-5F04-87A5-12C3-B8B082063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0690" y="854080"/>
              <a:ext cx="6210619" cy="2540131"/>
            </a:xfrm>
            <a:prstGeom prst="rect">
              <a:avLst/>
            </a:prstGeom>
          </p:spPr>
        </p:pic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id="{C15DD881-902F-C53D-890A-48B20E9A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4141" y="3463790"/>
              <a:ext cx="6540836" cy="274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79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E5C7B-E67C-BE26-8610-11CFB675C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EA33C6D6-E8B7-9FE6-F15C-2A43E105A1E7}"/>
              </a:ext>
            </a:extLst>
          </p:cNvPr>
          <p:cNvSpPr txBox="1">
            <a:spLocks/>
          </p:cNvSpPr>
          <p:nvPr/>
        </p:nvSpPr>
        <p:spPr>
          <a:xfrm>
            <a:off x="3980986" y="1237724"/>
            <a:ext cx="7974108" cy="505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3200" dirty="0">
                <a:solidFill>
                  <a:srgbClr val="C00000"/>
                </a:solidFill>
                <a:highlight>
                  <a:srgbClr val="FFFF00"/>
                </a:highlight>
                <a:latin typeface="Kanit" pitchFamily="2" charset="-34"/>
                <a:cs typeface="Kanit" pitchFamily="2" charset="-34"/>
              </a:rPr>
              <a:t>rate of unassisted maturation 30%-70%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one of the most important determinants of AVF maturation is the ability of the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inflow artery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and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 outflow vein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that occurs upon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anastomosis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 of the artery and vein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8D2560A-225A-4322-BEF0-E778E44AC6B7}"/>
              </a:ext>
            </a:extLst>
          </p:cNvPr>
          <p:cNvSpPr txBox="1"/>
          <p:nvPr/>
        </p:nvSpPr>
        <p:spPr>
          <a:xfrm>
            <a:off x="0" y="179831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                            AV Fistula Maturation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AC7D1CFE-59BA-2D92-C566-0EFC4ED39C32}"/>
              </a:ext>
            </a:extLst>
          </p:cNvPr>
          <p:cNvGrpSpPr/>
          <p:nvPr/>
        </p:nvGrpSpPr>
        <p:grpSpPr>
          <a:xfrm>
            <a:off x="141532" y="1237725"/>
            <a:ext cx="3839454" cy="5059748"/>
            <a:chOff x="91941" y="1208998"/>
            <a:chExt cx="3839454" cy="5059748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34CF3448-42F3-C0AA-67F7-D0FCAA390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518206" y="1819145"/>
              <a:ext cx="5059748" cy="3839454"/>
            </a:xfrm>
            <a:prstGeom prst="rect">
              <a:avLst/>
            </a:prstGeom>
          </p:spPr>
        </p:pic>
        <p:sp>
          <p:nvSpPr>
            <p:cNvPr id="2" name="วงรี 1">
              <a:extLst>
                <a:ext uri="{FF2B5EF4-FFF2-40B4-BE49-F238E27FC236}">
                  <a16:creationId xmlns:a16="http://schemas.microsoft.com/office/drawing/2014/main" id="{960ADBCA-1181-022D-6FA5-4A1CBB9A2FC9}"/>
                </a:ext>
              </a:extLst>
            </p:cNvPr>
            <p:cNvSpPr/>
            <p:nvPr/>
          </p:nvSpPr>
          <p:spPr>
            <a:xfrm>
              <a:off x="2207473" y="4271058"/>
              <a:ext cx="497712" cy="47456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Kanit" pitchFamily="2" charset="-34"/>
                  <a:cs typeface="Kanit" pitchFamily="2" charset="-34"/>
                </a:rPr>
                <a:t>1</a:t>
              </a:r>
              <a:endParaRPr lang="th-TH" sz="2400" b="1" dirty="0">
                <a:latin typeface="Kanit" pitchFamily="2" charset="-34"/>
                <a:cs typeface="Kanit" pitchFamily="2" charset="-34"/>
              </a:endParaRPr>
            </a:p>
          </p:txBody>
        </p:sp>
      </p:grpSp>
      <p:sp>
        <p:nvSpPr>
          <p:cNvPr id="4" name="วงรี 3">
            <a:extLst>
              <a:ext uri="{FF2B5EF4-FFF2-40B4-BE49-F238E27FC236}">
                <a16:creationId xmlns:a16="http://schemas.microsoft.com/office/drawing/2014/main" id="{B768EA7C-9219-F92B-248F-822D23651F45}"/>
              </a:ext>
            </a:extLst>
          </p:cNvPr>
          <p:cNvSpPr/>
          <p:nvPr/>
        </p:nvSpPr>
        <p:spPr>
          <a:xfrm>
            <a:off x="732406" y="4271058"/>
            <a:ext cx="497712" cy="47456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Kanit" pitchFamily="2" charset="-34"/>
                <a:cs typeface="Kanit" pitchFamily="2" charset="-34"/>
              </a:rPr>
              <a:t>2</a:t>
            </a:r>
            <a:endParaRPr lang="th-TH" sz="2400" b="1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3FFE5CF7-D4AB-3740-AEB4-906FCB998BB7}"/>
              </a:ext>
            </a:extLst>
          </p:cNvPr>
          <p:cNvSpPr/>
          <p:nvPr/>
        </p:nvSpPr>
        <p:spPr>
          <a:xfrm>
            <a:off x="2140521" y="3102264"/>
            <a:ext cx="497712" cy="4745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Kanit" pitchFamily="2" charset="-34"/>
                <a:cs typeface="Kanit" pitchFamily="2" charset="-34"/>
              </a:rPr>
              <a:t>3</a:t>
            </a:r>
            <a:endParaRPr lang="th-TH" sz="2400" b="1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833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1038F-44D0-62AE-E47D-B3B42FD7E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D7FD9B3-0275-06EA-6D1F-A273BE4C1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4348" y="1383013"/>
            <a:ext cx="8901113" cy="4285328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Vascular access (VA) in HD : basic</a:t>
            </a:r>
          </a:p>
          <a:p>
            <a:pPr marL="914400" lvl="1" indent="-457200" algn="l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type &amp; location of VA</a:t>
            </a:r>
          </a:p>
          <a:p>
            <a:pPr marL="914400" lvl="1" indent="-457200" algn="l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VA anastomosis</a:t>
            </a:r>
          </a:p>
          <a:p>
            <a:pPr marL="914400" lvl="1" indent="-457200" algn="l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AVF maturation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Complications : VA Failure or Dysfunction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DEC6369-5A91-03E9-4987-62E8D24B329B}"/>
              </a:ext>
            </a:extLst>
          </p:cNvPr>
          <p:cNvSpPr txBox="1"/>
          <p:nvPr/>
        </p:nvSpPr>
        <p:spPr>
          <a:xfrm>
            <a:off x="0" y="528933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เนื้อหา 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35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94BC7-9B69-A929-FF53-501E071D2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CCF5010F-7CBB-C034-6F60-42F319B95FFF}"/>
              </a:ext>
            </a:extLst>
          </p:cNvPr>
          <p:cNvSpPr txBox="1">
            <a:spLocks/>
          </p:cNvSpPr>
          <p:nvPr/>
        </p:nvSpPr>
        <p:spPr>
          <a:xfrm>
            <a:off x="2626338" y="1741239"/>
            <a:ext cx="8346462" cy="3544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Kanit" pitchFamily="2" charset="-34"/>
                <a:cs typeface="Kanit" pitchFamily="2" charset="-34"/>
              </a:rPr>
              <a:t> </a:t>
            </a:r>
            <a:r>
              <a:rPr lang="th-TH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ลด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complications (thrombosis, stenosis)</a:t>
            </a:r>
            <a:endParaRPr lang="th-TH" sz="3200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 ใช้งานได้นานกว่า (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longevity)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Kt/V </a:t>
            </a:r>
            <a:r>
              <a:rPr lang="th-TH" sz="3200" dirty="0">
                <a:latin typeface="Kanit" pitchFamily="2" charset="-34"/>
                <a:cs typeface="Kanit" pitchFamily="2" charset="-34"/>
              </a:rPr>
              <a:t>ดีกว่า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h-TH" sz="3200" dirty="0">
                <a:latin typeface="Kanit" pitchFamily="2" charset="-34"/>
                <a:cs typeface="Kanit" pitchFamily="2" charset="-34"/>
              </a:rPr>
              <a:t> ลดปัญหาการเข็มหลุด</a:t>
            </a:r>
            <a:endParaRPr lang="en-US" sz="3200" dirty="0">
              <a:latin typeface="Kanit" pitchFamily="2" charset="-34"/>
              <a:cs typeface="Kanit" pitchFamily="2" charset="-34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200" dirty="0">
              <a:latin typeface="Kanit" pitchFamily="2" charset="-34"/>
              <a:cs typeface="Kanit" pitchFamily="2" charset="-34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F7AC4FE-8DF8-4A33-7342-6CBC10F93EB0}"/>
              </a:ext>
            </a:extLst>
          </p:cNvPr>
          <p:cNvSpPr txBox="1"/>
          <p:nvPr/>
        </p:nvSpPr>
        <p:spPr>
          <a:xfrm>
            <a:off x="0" y="55160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ความสำคัญของการ 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mature </a:t>
            </a:r>
            <a:r>
              <a:rPr lang="th-TH" sz="3600" dirty="0">
                <a:latin typeface="Kanit" pitchFamily="2" charset="-34"/>
                <a:cs typeface="Kanit" pitchFamily="2" charset="-34"/>
              </a:rPr>
              <a:t>เต็มที่ :</a:t>
            </a:r>
          </a:p>
        </p:txBody>
      </p:sp>
    </p:spTree>
    <p:extLst>
      <p:ext uri="{BB962C8B-B14F-4D97-AF65-F5344CB8AC3E}">
        <p14:creationId xmlns:p14="http://schemas.microsoft.com/office/powerpoint/2010/main" val="38316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20A39-2FD9-2A2C-9C38-03A295AE9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F0A802CE-0C23-5DE2-CE02-D052A0E94865}"/>
              </a:ext>
            </a:extLst>
          </p:cNvPr>
          <p:cNvSpPr txBox="1">
            <a:spLocks/>
          </p:cNvSpPr>
          <p:nvPr/>
        </p:nvSpPr>
        <p:spPr>
          <a:xfrm>
            <a:off x="1698689" y="1630924"/>
            <a:ext cx="9814438" cy="3606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anatomical changes (size and flow)*,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the ability to cannulate the fistula for HD, and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interventions were required to promote maturation of the fistula</a:t>
            </a:r>
            <a:endParaRPr lang="en-US" sz="24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071C5C7-86E0-DF9B-5611-39A1C29ECCAC}"/>
              </a:ext>
            </a:extLst>
          </p:cNvPr>
          <p:cNvSpPr txBox="1"/>
          <p:nvPr/>
        </p:nvSpPr>
        <p:spPr>
          <a:xfrm>
            <a:off x="0" y="402932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Maturation : definition base on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BE0346C-6A95-D27C-C4FF-75FD98383522}"/>
              </a:ext>
            </a:extLst>
          </p:cNvPr>
          <p:cNvSpPr txBox="1"/>
          <p:nvPr/>
        </p:nvSpPr>
        <p:spPr>
          <a:xfrm>
            <a:off x="2266122" y="6136226"/>
            <a:ext cx="9418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Kanit" pitchFamily="2" charset="-34"/>
                <a:cs typeface="Kanit" pitchFamily="2" charset="-34"/>
              </a:rPr>
              <a:t>Canadian Journal of Kidney Health and Disease 2016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8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984F6-6513-DEAD-12C9-0CD2FA13C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4C1956AC-F59B-7EF5-AC70-04794BC19336}"/>
              </a:ext>
            </a:extLst>
          </p:cNvPr>
          <p:cNvSpPr txBox="1">
            <a:spLocks/>
          </p:cNvSpPr>
          <p:nvPr/>
        </p:nvSpPr>
        <p:spPr>
          <a:xfrm>
            <a:off x="1319560" y="1448282"/>
            <a:ext cx="10043533" cy="3647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AVF as being at </a:t>
            </a:r>
            <a:r>
              <a:rPr lang="en-US" sz="3200" dirty="0">
                <a:latin typeface="Kanit" pitchFamily="2" charset="-34"/>
                <a:cs typeface="Kanit" pitchFamily="2" charset="-34"/>
                <a:sym typeface="Symbol" panose="05050102010706020507" pitchFamily="18" charset="2"/>
              </a:rPr>
              <a:t>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6 mm in diameter, &lt; 6 mm deep, and with a BF </a:t>
            </a:r>
            <a:r>
              <a:rPr lang="en-US" sz="3200" dirty="0">
                <a:latin typeface="Kanit" pitchFamily="2" charset="-34"/>
                <a:cs typeface="Kanit" pitchFamily="2" charset="-34"/>
                <a:sym typeface="Symbol" panose="05050102010706020507" pitchFamily="18" charset="2"/>
              </a:rPr>
              <a:t>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600 mL/min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AVFs should allow using two needles, have adequate BF, and have minimal recirculation. 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2B04142-0560-8BD5-C680-183924399334}"/>
              </a:ext>
            </a:extLst>
          </p:cNvPr>
          <p:cNvSpPr txBox="1"/>
          <p:nvPr/>
        </p:nvSpPr>
        <p:spPr>
          <a:xfrm>
            <a:off x="0" y="28999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Maturation (or adequate) : definition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81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AAEB9-203A-4408-ED74-7E6C1D729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53B276D6-5280-2F93-DAC3-FAF4B031E24D}"/>
              </a:ext>
            </a:extLst>
          </p:cNvPr>
          <p:cNvSpPr txBox="1">
            <a:spLocks/>
          </p:cNvSpPr>
          <p:nvPr/>
        </p:nvSpPr>
        <p:spPr>
          <a:xfrm>
            <a:off x="2408527" y="1523280"/>
            <a:ext cx="8896782" cy="4308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diameter of at least 0.6 cm.</a:t>
            </a:r>
            <a:endParaRPr lang="en-US" sz="3200" dirty="0">
              <a:latin typeface="Kanit" pitchFamily="2" charset="-34"/>
              <a:cs typeface="Kanit" pitchFamily="2" charset="-34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flow of at least 600 mL/min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depth less than 0.6 cm below the surface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at 6 weeks post creation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length of 6 cm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200" dirty="0">
              <a:latin typeface="Kanit" pitchFamily="2" charset="-34"/>
              <a:cs typeface="Kanit" pitchFamily="2" charset="-34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E2A2C62-4242-07D1-F4E6-6F17112F1FFF}"/>
              </a:ext>
            </a:extLst>
          </p:cNvPr>
          <p:cNvSpPr txBox="1"/>
          <p:nvPr/>
        </p:nvSpPr>
        <p:spPr>
          <a:xfrm>
            <a:off x="0" y="55160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Maturation : the rule of 6’s 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9FBC4E2-AB68-4F1A-BA83-F9FF1F9F98E9}"/>
              </a:ext>
            </a:extLst>
          </p:cNvPr>
          <p:cNvSpPr txBox="1"/>
          <p:nvPr/>
        </p:nvSpPr>
        <p:spPr>
          <a:xfrm>
            <a:off x="9661793" y="5949224"/>
            <a:ext cx="2258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Kanit" pitchFamily="2" charset="-34"/>
                <a:cs typeface="Kanit" pitchFamily="2" charset="-34"/>
              </a:rPr>
              <a:t>KDOGI 2006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0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01A2F-9F73-0814-1D91-69F9464E2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BB6EDBBD-A1FD-06D7-9B2B-D2EA03E70772}"/>
              </a:ext>
            </a:extLst>
          </p:cNvPr>
          <p:cNvSpPr txBox="1">
            <a:spLocks/>
          </p:cNvSpPr>
          <p:nvPr/>
        </p:nvSpPr>
        <p:spPr>
          <a:xfrm>
            <a:off x="916105" y="1360167"/>
            <a:ext cx="10018642" cy="4776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The clinical maturation criteria can be satisfied at any time within 9 months of fistula creation surgery or within 8 weeks of dialysis therapy initiation, whichever comes later</a:t>
            </a:r>
            <a:br>
              <a:rPr lang="en-US" sz="3200" dirty="0">
                <a:latin typeface="Kanit" pitchFamily="2" charset="-34"/>
                <a:cs typeface="Kanit" pitchFamily="2" charset="-34"/>
              </a:rPr>
            </a:br>
            <a:r>
              <a:rPr lang="en-US" sz="3200" dirty="0">
                <a:latin typeface="Kanit" pitchFamily="2" charset="-34"/>
                <a:cs typeface="Kanit" pitchFamily="2" charset="-34"/>
              </a:rPr>
              <a:t>; </a:t>
            </a:r>
            <a:r>
              <a:rPr lang="th-TH" sz="2400" dirty="0">
                <a:latin typeface="Kanit" pitchFamily="2" charset="-34"/>
                <a:cs typeface="Kanit" pitchFamily="2" charset="-34"/>
              </a:rPr>
              <a:t>ถ้าผ่าตัดสร้าง </a:t>
            </a:r>
            <a:r>
              <a:rPr lang="en-US" sz="2400" dirty="0">
                <a:latin typeface="Kanit" pitchFamily="2" charset="-34"/>
                <a:cs typeface="Kanit" pitchFamily="2" charset="-34"/>
              </a:rPr>
              <a:t>fistula </a:t>
            </a:r>
            <a:r>
              <a:rPr lang="th-TH" sz="2400" dirty="0">
                <a:latin typeface="Kanit" pitchFamily="2" charset="-34"/>
                <a:cs typeface="Kanit" pitchFamily="2" charset="-34"/>
              </a:rPr>
              <a:t>1 มค และเริ่ม </a:t>
            </a:r>
            <a:r>
              <a:rPr lang="en-US" sz="2400" dirty="0">
                <a:latin typeface="Kanit" pitchFamily="2" charset="-34"/>
                <a:cs typeface="Kanit" pitchFamily="2" charset="-34"/>
              </a:rPr>
              <a:t>HD</a:t>
            </a:r>
            <a:r>
              <a:rPr lang="th-TH" sz="2400" dirty="0">
                <a:latin typeface="Kanit" pitchFamily="2" charset="-34"/>
                <a:cs typeface="Kanit" pitchFamily="2" charset="-34"/>
              </a:rPr>
              <a:t> 1 มีนาคม → เกณฑ์ </a:t>
            </a:r>
            <a:r>
              <a:rPr lang="en-US" sz="2400" dirty="0">
                <a:latin typeface="Kanit" pitchFamily="2" charset="-34"/>
                <a:cs typeface="Kanit" pitchFamily="2" charset="-34"/>
              </a:rPr>
              <a:t>maturation </a:t>
            </a:r>
            <a:r>
              <a:rPr lang="th-TH" sz="2400" dirty="0">
                <a:latin typeface="Kanit" pitchFamily="2" charset="-34"/>
                <a:cs typeface="Kanit" pitchFamily="2" charset="-34"/>
              </a:rPr>
              <a:t>จะนับจากวันที่ 1 มค + 9 เดือน = 1 ตุลาคม (เพราะ 8 สัปดาห์จากวันเริ่ม </a:t>
            </a:r>
            <a:r>
              <a:rPr lang="en-US" sz="2400" dirty="0">
                <a:latin typeface="Kanit" pitchFamily="2" charset="-34"/>
                <a:cs typeface="Kanit" pitchFamily="2" charset="-34"/>
              </a:rPr>
              <a:t>HD </a:t>
            </a:r>
            <a:r>
              <a:rPr lang="th-TH" sz="2400" dirty="0">
                <a:latin typeface="Kanit" pitchFamily="2" charset="-34"/>
                <a:cs typeface="Kanit" pitchFamily="2" charset="-34"/>
              </a:rPr>
              <a:t>จะสิ้นสุดเร็วกว่า)</a:t>
            </a:r>
            <a:endParaRPr lang="en-US" sz="24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670FB2F-B27A-CA14-5D15-7AD7DA551C54}"/>
              </a:ext>
            </a:extLst>
          </p:cNvPr>
          <p:cNvSpPr txBox="1"/>
          <p:nvPr/>
        </p:nvSpPr>
        <p:spPr>
          <a:xfrm>
            <a:off x="0" y="402932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Maturation : definition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BD0CECA-B695-CB10-B9AB-0A03614ADEA8}"/>
              </a:ext>
            </a:extLst>
          </p:cNvPr>
          <p:cNvSpPr txBox="1"/>
          <p:nvPr/>
        </p:nvSpPr>
        <p:spPr>
          <a:xfrm>
            <a:off x="2266122" y="6136226"/>
            <a:ext cx="9418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Kanit" pitchFamily="2" charset="-34"/>
                <a:cs typeface="Kanit" pitchFamily="2" charset="-34"/>
              </a:rPr>
              <a:t>Canadian Journal of Kidney Health and Disease 2016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88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1DF7D-CA89-E489-76AE-CA372108A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6FEFD016-73A0-DF5B-491C-5DEEB9C621E6}"/>
              </a:ext>
            </a:extLst>
          </p:cNvPr>
          <p:cNvSpPr txBox="1">
            <a:spLocks/>
          </p:cNvSpPr>
          <p:nvPr/>
        </p:nvSpPr>
        <p:spPr>
          <a:xfrm>
            <a:off x="2698595" y="1464670"/>
            <a:ext cx="7047571" cy="2828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Hemodynamic Changes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Venous Dilatation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 Vascular Wall Remodeling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7B909D6-20A9-11FD-02E7-D3DE2DFCD7BA}"/>
              </a:ext>
            </a:extLst>
          </p:cNvPr>
          <p:cNvSpPr txBox="1"/>
          <p:nvPr/>
        </p:nvSpPr>
        <p:spPr>
          <a:xfrm>
            <a:off x="0" y="402932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Maturation : Primary Mechanisms 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F37F9803-4305-8C2C-F3C8-CE920AC93202}"/>
              </a:ext>
            </a:extLst>
          </p:cNvPr>
          <p:cNvSpPr txBox="1"/>
          <p:nvPr/>
        </p:nvSpPr>
        <p:spPr>
          <a:xfrm>
            <a:off x="5721810" y="6136226"/>
            <a:ext cx="5962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Kanit" pitchFamily="2" charset="-34"/>
                <a:cs typeface="Kanit" pitchFamily="2" charset="-34"/>
              </a:rPr>
              <a:t>Claude 2025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05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BFD09-3892-D259-F133-B02DB8903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E3B0E243-A08D-C348-1C8C-179017B1DFDA}"/>
              </a:ext>
            </a:extLst>
          </p:cNvPr>
          <p:cNvSpPr txBox="1">
            <a:spLocks/>
          </p:cNvSpPr>
          <p:nvPr/>
        </p:nvSpPr>
        <p:spPr>
          <a:xfrm>
            <a:off x="994800" y="1326843"/>
            <a:ext cx="11062637" cy="4621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</a:t>
            </a:r>
            <a:r>
              <a:rPr lang="en-US" dirty="0">
                <a:latin typeface="Kanit" pitchFamily="2" charset="-34"/>
                <a:cs typeface="Kanit" pitchFamily="2" charset="-34"/>
              </a:rPr>
              <a:t>Shear Stress Response Increased wall shear stress triggers endothelial cell activation, leading to:</a:t>
            </a: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Nitric oxide production</a:t>
            </a: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Endothelin-1 release</a:t>
            </a: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Growth factor expression (VEGF, PDGF)</a:t>
            </a: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Matrix metalloproteinase activation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CB4522C-E9C1-C249-FA26-FAACA3C23BF2}"/>
              </a:ext>
            </a:extLst>
          </p:cNvPr>
          <p:cNvSpPr txBox="1"/>
          <p:nvPr/>
        </p:nvSpPr>
        <p:spPr>
          <a:xfrm>
            <a:off x="0" y="373699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Maturation : Cellular and Molecular Mechanisms (1)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8A52287-C088-88CC-4A42-2895DB76DA21}"/>
              </a:ext>
            </a:extLst>
          </p:cNvPr>
          <p:cNvSpPr txBox="1"/>
          <p:nvPr/>
        </p:nvSpPr>
        <p:spPr>
          <a:xfrm>
            <a:off x="5284930" y="6044786"/>
            <a:ext cx="5962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Kanit" pitchFamily="2" charset="-34"/>
                <a:cs typeface="Kanit" pitchFamily="2" charset="-34"/>
              </a:rPr>
              <a:t>Claude 2025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5022E8B-1C6A-6753-FC15-0B0F5FD9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190" y="2425841"/>
            <a:ext cx="3956132" cy="30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B34E2-1EFF-5C2C-C0A1-8E2B3A1E3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F740B94D-AA7F-1DF0-43A7-9ED50113FAA3}"/>
              </a:ext>
            </a:extLst>
          </p:cNvPr>
          <p:cNvSpPr txBox="1">
            <a:spLocks/>
          </p:cNvSpPr>
          <p:nvPr/>
        </p:nvSpPr>
        <p:spPr>
          <a:xfrm>
            <a:off x="2073491" y="1492249"/>
            <a:ext cx="8246166" cy="337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Inflammatory Response </a:t>
            </a:r>
          </a:p>
          <a:p>
            <a:pPr lvl="1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Nitric oxide production</a:t>
            </a:r>
          </a:p>
          <a:p>
            <a:pPr lvl="1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Macrophage infiltration </a:t>
            </a:r>
          </a:p>
          <a:p>
            <a:pPr lvl="1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Cytokine release (TNF-</a:t>
            </a:r>
            <a:r>
              <a:rPr lang="el-GR" sz="3200" dirty="0">
                <a:latin typeface="Kanit" pitchFamily="2" charset="-34"/>
                <a:cs typeface="Kanit" pitchFamily="2" charset="-34"/>
              </a:rPr>
              <a:t>α,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IL-1</a:t>
            </a:r>
            <a:r>
              <a:rPr lang="el-GR" sz="3200" dirty="0">
                <a:latin typeface="Kanit" pitchFamily="2" charset="-34"/>
                <a:cs typeface="Kanit" pitchFamily="2" charset="-34"/>
              </a:rPr>
              <a:t>β,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IL-6)</a:t>
            </a:r>
          </a:p>
          <a:p>
            <a:pPr lvl="1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Complement activation</a:t>
            </a:r>
          </a:p>
          <a:p>
            <a:pPr lvl="1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Tissue repair mechanisms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803B3FC-DBE4-D42C-528B-EE006B61264B}"/>
              </a:ext>
            </a:extLst>
          </p:cNvPr>
          <p:cNvSpPr txBox="1"/>
          <p:nvPr/>
        </p:nvSpPr>
        <p:spPr>
          <a:xfrm>
            <a:off x="0" y="178481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Maturation : Cellular and Molecular Mechanisms (2)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7004F9E-5874-1DD9-5AAD-F0EB0FED8640}"/>
              </a:ext>
            </a:extLst>
          </p:cNvPr>
          <p:cNvSpPr txBox="1"/>
          <p:nvPr/>
        </p:nvSpPr>
        <p:spPr>
          <a:xfrm>
            <a:off x="5284930" y="6044786"/>
            <a:ext cx="5962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Kanit" pitchFamily="2" charset="-34"/>
                <a:cs typeface="Kanit" pitchFamily="2" charset="-34"/>
              </a:rPr>
              <a:t>Claude 2025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457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C1E77-B7B2-3BED-A6C6-C0D3529A3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B7BB94C3-3AB3-D63D-04BD-3BA380F60935}"/>
              </a:ext>
            </a:extLst>
          </p:cNvPr>
          <p:cNvSpPr txBox="1">
            <a:spLocks/>
          </p:cNvSpPr>
          <p:nvPr/>
        </p:nvSpPr>
        <p:spPr>
          <a:xfrm>
            <a:off x="1895080" y="1213278"/>
            <a:ext cx="11062637" cy="505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Patient Factors</a:t>
            </a:r>
            <a:endParaRPr lang="en-US" sz="2800" dirty="0">
              <a:latin typeface="Kanit" pitchFamily="2" charset="-34"/>
              <a:cs typeface="Kanit" pitchFamily="2" charset="-34"/>
            </a:endParaRP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Age (elderly patients mature slower)</a:t>
            </a: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DM (impaired angiogenesis)</a:t>
            </a: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Cardiovascular disease</a:t>
            </a: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Nutritional status</a:t>
            </a: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Immunosuppressive medications</a:t>
            </a: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Peripheral arterial disease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5D66819-78D8-2D4A-6461-FAA00642DB0E}"/>
              </a:ext>
            </a:extLst>
          </p:cNvPr>
          <p:cNvSpPr txBox="1"/>
          <p:nvPr/>
        </p:nvSpPr>
        <p:spPr>
          <a:xfrm>
            <a:off x="0" y="148859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Maturation : Factors Affecting Maturation (1)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C51A468-0FA4-7253-1AA1-A27E4B60F662}"/>
              </a:ext>
            </a:extLst>
          </p:cNvPr>
          <p:cNvSpPr txBox="1"/>
          <p:nvPr/>
        </p:nvSpPr>
        <p:spPr>
          <a:xfrm>
            <a:off x="5284930" y="6044786"/>
            <a:ext cx="5962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Kanit" pitchFamily="2" charset="-34"/>
                <a:cs typeface="Kanit" pitchFamily="2" charset="-34"/>
              </a:rPr>
              <a:t>Claude 2025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927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AC06D-0CFF-7375-5DC3-C27B4617A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80F61C1A-C95D-01C7-440E-565CE9F402CB}"/>
              </a:ext>
            </a:extLst>
          </p:cNvPr>
          <p:cNvSpPr txBox="1">
            <a:spLocks/>
          </p:cNvSpPr>
          <p:nvPr/>
        </p:nvSpPr>
        <p:spPr>
          <a:xfrm>
            <a:off x="2363432" y="1423618"/>
            <a:ext cx="8352891" cy="3928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Technical Factors</a:t>
            </a:r>
            <a:endParaRPr lang="en-US" sz="2800" dirty="0">
              <a:latin typeface="Kanit" pitchFamily="2" charset="-34"/>
              <a:cs typeface="Kanit" pitchFamily="2" charset="-34"/>
            </a:endParaRP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Vessel quality and size</a:t>
            </a: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Anastomotic technique</a:t>
            </a: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Location of AVF creation</a:t>
            </a: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Surgical experience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998B716-C217-DEF3-04A0-1BE1229DBA80}"/>
              </a:ext>
            </a:extLst>
          </p:cNvPr>
          <p:cNvSpPr txBox="1"/>
          <p:nvPr/>
        </p:nvSpPr>
        <p:spPr>
          <a:xfrm>
            <a:off x="0" y="457200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Maturation : Factors Affecting Maturation (2)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41B9613-7404-F092-575F-49DB862B76D2}"/>
              </a:ext>
            </a:extLst>
          </p:cNvPr>
          <p:cNvSpPr txBox="1"/>
          <p:nvPr/>
        </p:nvSpPr>
        <p:spPr>
          <a:xfrm>
            <a:off x="5284930" y="6044786"/>
            <a:ext cx="5962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Kanit" pitchFamily="2" charset="-34"/>
                <a:cs typeface="Kanit" pitchFamily="2" charset="-34"/>
              </a:rPr>
              <a:t>Claude 2025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954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EED7D-7296-5A20-1256-5D047C3E1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136EE6-E699-5EF3-816A-C2C565E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5CAE104-D7DB-C821-A05D-A4BADFE14843}"/>
              </a:ext>
            </a:extLst>
          </p:cNvPr>
          <p:cNvSpPr txBox="1"/>
          <p:nvPr/>
        </p:nvSpPr>
        <p:spPr>
          <a:xfrm>
            <a:off x="-1524" y="169398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HD-VA : 3 types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9B863E-5D8E-9C8C-3D95-68557AD90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7" y="1757746"/>
            <a:ext cx="12053077" cy="4076776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D0BF597-CEED-85DF-C0F0-A6322E9906D3}"/>
              </a:ext>
            </a:extLst>
          </p:cNvPr>
          <p:cNvSpPr txBox="1"/>
          <p:nvPr/>
        </p:nvSpPr>
        <p:spPr>
          <a:xfrm>
            <a:off x="67937" y="734268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          </a:t>
            </a:r>
            <a:r>
              <a:rPr lang="en-US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First choice**                    </a:t>
            </a:r>
            <a:r>
              <a:rPr lang="en-US" dirty="0">
                <a:solidFill>
                  <a:srgbClr val="00B050"/>
                </a:solidFill>
                <a:latin typeface="Kanit" pitchFamily="2" charset="-34"/>
                <a:cs typeface="Kanit" pitchFamily="2" charset="-34"/>
              </a:rPr>
              <a:t>Second choice*                     </a:t>
            </a:r>
            <a:r>
              <a:rPr lang="en-US" dirty="0">
                <a:solidFill>
                  <a:srgbClr val="00B0F0"/>
                </a:solidFill>
                <a:latin typeface="Kanit" pitchFamily="2" charset="-34"/>
                <a:cs typeface="Kanit" pitchFamily="2" charset="-34"/>
              </a:rPr>
              <a:t>Last choice</a:t>
            </a:r>
            <a:endParaRPr lang="th-TH" dirty="0">
              <a:solidFill>
                <a:srgbClr val="00B0F0"/>
              </a:solidFill>
              <a:latin typeface="Kanit" pitchFamily="2" charset="-34"/>
              <a:cs typeface="Kanit" pitchFamily="2" charset="-34"/>
            </a:endParaRPr>
          </a:p>
        </p:txBody>
      </p:sp>
      <p:cxnSp>
        <p:nvCxnSpPr>
          <p:cNvPr id="5" name="ลูกศรเชื่อมต่อแบบตรง 4">
            <a:extLst>
              <a:ext uri="{FF2B5EF4-FFF2-40B4-BE49-F238E27FC236}">
                <a16:creationId xmlns:a16="http://schemas.microsoft.com/office/drawing/2014/main" id="{319C1445-3F2C-D4E2-83F4-95DEB51440E0}"/>
              </a:ext>
            </a:extLst>
          </p:cNvPr>
          <p:cNvCxnSpPr/>
          <p:nvPr/>
        </p:nvCxnSpPr>
        <p:spPr>
          <a:xfrm>
            <a:off x="228600" y="6159500"/>
            <a:ext cx="7823200" cy="0"/>
          </a:xfrm>
          <a:prstGeom prst="straightConnector1">
            <a:avLst/>
          </a:prstGeom>
          <a:ln w="762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82628B0-0F2A-5B0C-11AC-0C0578F3C5D0}"/>
              </a:ext>
            </a:extLst>
          </p:cNvPr>
          <p:cNvSpPr txBox="1"/>
          <p:nvPr/>
        </p:nvSpPr>
        <p:spPr>
          <a:xfrm>
            <a:off x="914401" y="6003920"/>
            <a:ext cx="47117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          </a:t>
            </a:r>
            <a:r>
              <a:rPr lang="en-US" dirty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Arteriovenous  VA</a:t>
            </a:r>
            <a:endParaRPr lang="th-TH" dirty="0">
              <a:solidFill>
                <a:srgbClr val="7030A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425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D644F-7B7B-4FC5-5C8F-B72BA3688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D52DBF9E-26FF-8A4D-A3F4-8E1D529E614E}"/>
              </a:ext>
            </a:extLst>
          </p:cNvPr>
          <p:cNvSpPr txBox="1">
            <a:spLocks/>
          </p:cNvSpPr>
          <p:nvPr/>
        </p:nvSpPr>
        <p:spPr>
          <a:xfrm>
            <a:off x="2218466" y="1523154"/>
            <a:ext cx="8364042" cy="4621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Hemodynamic Factors</a:t>
            </a:r>
            <a:endParaRPr lang="en-US" sz="2800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Adequate arterial inflow</a:t>
            </a: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Unobstructed venous outflow</a:t>
            </a: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Appropriate flow rates</a:t>
            </a:r>
          </a:p>
          <a:p>
            <a:pPr lvl="1">
              <a:lnSpc>
                <a:spcPct val="150000"/>
              </a:lnSpc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Pressure gradients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9289997-D171-51EF-2AA4-6EA5556A9BCC}"/>
              </a:ext>
            </a:extLst>
          </p:cNvPr>
          <p:cNvSpPr txBox="1"/>
          <p:nvPr/>
        </p:nvSpPr>
        <p:spPr>
          <a:xfrm>
            <a:off x="0" y="284543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Maturation : Factors Affecting Maturation (3)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B21B2EF-2363-D18E-EF50-D1842DE3098C}"/>
              </a:ext>
            </a:extLst>
          </p:cNvPr>
          <p:cNvSpPr txBox="1"/>
          <p:nvPr/>
        </p:nvSpPr>
        <p:spPr>
          <a:xfrm>
            <a:off x="5284930" y="6044786"/>
            <a:ext cx="5962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Kanit" pitchFamily="2" charset="-34"/>
                <a:cs typeface="Kanit" pitchFamily="2" charset="-34"/>
              </a:rPr>
              <a:t>Claude 2025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18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AA030-4604-C83F-2C6A-EA005113C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459DE659-82CA-3D3A-8247-0E260FBEF898}"/>
              </a:ext>
            </a:extLst>
          </p:cNvPr>
          <p:cNvSpPr txBox="1">
            <a:spLocks/>
          </p:cNvSpPr>
          <p:nvPr/>
        </p:nvSpPr>
        <p:spPr>
          <a:xfrm>
            <a:off x="1323832" y="1640877"/>
            <a:ext cx="10054081" cy="3208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Kanit" pitchFamily="2" charset="-34"/>
                <a:cs typeface="Kanit" pitchFamily="2" charset="-34"/>
              </a:rPr>
              <a:t> </a:t>
            </a:r>
            <a:r>
              <a:rPr lang="en-US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the most relevant predictor of AVF maturation was preoperative arterial diameter, not venous diameter.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patient age greater than or equal to 65 years,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peripheral vascular disease,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coronary artery disease,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race </a:t>
            </a:r>
            <a:r>
              <a:rPr lang="en-US" sz="3200" dirty="0" err="1">
                <a:latin typeface="Kanit" pitchFamily="2" charset="-34"/>
                <a:cs typeface="Kanit" pitchFamily="2" charset="-34"/>
              </a:rPr>
              <a:t>etc</a:t>
            </a:r>
            <a:endParaRPr lang="en-US" sz="3200" dirty="0">
              <a:latin typeface="Kanit" pitchFamily="2" charset="-34"/>
              <a:cs typeface="Kanit" pitchFamily="2" charset="-34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990BEA2-0585-9550-19B8-14F8300608E1}"/>
              </a:ext>
            </a:extLst>
          </p:cNvPr>
          <p:cNvSpPr txBox="1"/>
          <p:nvPr/>
        </p:nvSpPr>
        <p:spPr>
          <a:xfrm>
            <a:off x="0" y="55160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Maturation Failure : predictors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42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BB3255BE-B311-7FB4-EB02-2D64D97B7DD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2888" y="6478588"/>
            <a:ext cx="9163051" cy="385762"/>
          </a:xfrm>
          <a:prstGeom prst="rect">
            <a:avLst/>
          </a:prstGeom>
          <a:solidFill>
            <a:srgbClr val="004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39" name="Date Placeholder 3">
            <a:extLst>
              <a:ext uri="{FF2B5EF4-FFF2-40B4-BE49-F238E27FC236}">
                <a16:creationId xmlns:a16="http://schemas.microsoft.com/office/drawing/2014/main" id="{71F42748-BE57-5D96-BBE6-312EDDC885BB}"/>
              </a:ext>
            </a:extLst>
          </p:cNvPr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6472238"/>
            <a:ext cx="25400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6032" tIns="63500" rIns="127000" bIns="635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Helvetica" panose="020B0604020202020204" pitchFamily="34" charset="0"/>
              </a:rPr>
              <a:t>Date of Download:  6/15/2025</a:t>
            </a:r>
          </a:p>
        </p:txBody>
      </p:sp>
      <p:sp>
        <p:nvSpPr>
          <p:cNvPr id="16388" name="Footer Placeholder 4">
            <a:extLst>
              <a:ext uri="{FF2B5EF4-FFF2-40B4-BE49-F238E27FC236}">
                <a16:creationId xmlns:a16="http://schemas.microsoft.com/office/drawing/2014/main" id="{11039F00-9D6F-A5B6-E5FB-FA90DF96FAA4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629150" y="6470651"/>
            <a:ext cx="6038850" cy="3857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Ins="256032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Copyright © 2025 Karger Publishers. All rights reserved.</a:t>
            </a:r>
          </a:p>
        </p:txBody>
      </p:sp>
      <p:sp>
        <p:nvSpPr>
          <p:cNvPr id="14341" name="Text Placeholder 2">
            <a:extLst>
              <a:ext uri="{FF2B5EF4-FFF2-40B4-BE49-F238E27FC236}">
                <a16:creationId xmlns:a16="http://schemas.microsoft.com/office/drawing/2014/main" id="{2652A14E-BE3E-6A67-6F8B-B583A97D90C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62301" y="157163"/>
            <a:ext cx="66786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rIns="13716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latin typeface="Helvetica" panose="020B0604020202020204" pitchFamily="34" charset="0"/>
              </a:rPr>
              <a:t>From: </a:t>
            </a:r>
            <a:r>
              <a:rPr lang="en-US" altLang="en-US" sz="1300" b="1" dirty="0">
                <a:latin typeface="Helvetica" panose="020B0604020202020204" pitchFamily="34" charset="0"/>
              </a:rPr>
              <a:t>Validation of a Risk Equation Predicting Hemodialysis Arteriovenous Fistula Primary Failure in Elderly </a:t>
            </a:r>
          </a:p>
        </p:txBody>
      </p:sp>
      <p:sp>
        <p:nvSpPr>
          <p:cNvPr id="16390" name="Text Placeholder 2">
            <a:extLst>
              <a:ext uri="{FF2B5EF4-FFF2-40B4-BE49-F238E27FC236}">
                <a16:creationId xmlns:a16="http://schemas.microsoft.com/office/drawing/2014/main" id="{E81F9C27-0620-EC8F-75FF-06AB3756C2B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1084263"/>
            <a:ext cx="9144000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254000" tIns="0" rIns="127000" bIns="635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 sz="10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pitchFamily="2" charset="0"/>
                <a:sym typeface="Wingdings"/>
              </a:rPr>
              <a:t>Am J Nephrol. 2019;51(1):17-23. doi:10.1159/000504466</a:t>
            </a:r>
          </a:p>
        </p:txBody>
      </p:sp>
      <p:pic>
        <p:nvPicPr>
          <p:cNvPr id="14343" name="Picture 4" descr="LogoDescription automatically generated">
            <a:extLst>
              <a:ext uri="{FF2B5EF4-FFF2-40B4-BE49-F238E27FC236}">
                <a16:creationId xmlns:a16="http://schemas.microsoft.com/office/drawing/2014/main" id="{DA94A036-CB92-6DF1-8BC8-28F5F876452A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77788"/>
            <a:ext cx="118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New picture">
            <a:extLst>
              <a:ext uri="{FF2B5EF4-FFF2-40B4-BE49-F238E27FC236}">
                <a16:creationId xmlns:a16="http://schemas.microsoft.com/office/drawing/2014/main" id="{FD2A8EC6-0EF5-1108-BA0F-ED6C676FDADF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490005"/>
            <a:ext cx="7797928" cy="438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235C5-1033-9505-E0EC-85CA2E7ED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D345D827-4389-10CF-BB01-8DEECB5AD141}"/>
              </a:ext>
            </a:extLst>
          </p:cNvPr>
          <p:cNvSpPr txBox="1">
            <a:spLocks/>
          </p:cNvSpPr>
          <p:nvPr/>
        </p:nvSpPr>
        <p:spPr>
          <a:xfrm>
            <a:off x="1108771" y="1571061"/>
            <a:ext cx="9974458" cy="4308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def: created fistulas which never become suitable for dialysis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the median time to the first use was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108 days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39% failed to mature sufficiently for use in dialysis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200" dirty="0">
              <a:latin typeface="Kanit" pitchFamily="2" charset="-34"/>
              <a:cs typeface="Kanit" pitchFamily="2" charset="-34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200" dirty="0">
              <a:latin typeface="Kanit" pitchFamily="2" charset="-34"/>
              <a:cs typeface="Kanit" pitchFamily="2" charset="-34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F999179-6866-8300-AC33-EA462C70EDE5}"/>
              </a:ext>
            </a:extLst>
          </p:cNvPr>
          <p:cNvSpPr txBox="1"/>
          <p:nvPr/>
        </p:nvSpPr>
        <p:spPr>
          <a:xfrm>
            <a:off x="0" y="55160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Failure : </a:t>
            </a:r>
            <a:r>
              <a:rPr lang="en-US" sz="36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Primary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 failure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E5F33E7-88D4-DF6A-6F41-5E6EFF4965AF}"/>
              </a:ext>
            </a:extLst>
          </p:cNvPr>
          <p:cNvSpPr txBox="1"/>
          <p:nvPr/>
        </p:nvSpPr>
        <p:spPr>
          <a:xfrm>
            <a:off x="5284930" y="6044786"/>
            <a:ext cx="5962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Kanit" pitchFamily="2" charset="-34"/>
                <a:cs typeface="Kanit" pitchFamily="2" charset="-34"/>
              </a:rPr>
              <a:t>The Journal of Vascular Access 2021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26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E8109-7630-5FA7-7305-66E460012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70FE79B-E49C-61E1-9E79-EB56469A646F}"/>
              </a:ext>
            </a:extLst>
          </p:cNvPr>
          <p:cNvSpPr txBox="1"/>
          <p:nvPr/>
        </p:nvSpPr>
        <p:spPr>
          <a:xfrm>
            <a:off x="0" y="0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Mature Failure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8656F68-4DE2-CEF7-4396-C2681CEBB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5" y="1055914"/>
            <a:ext cx="12114597" cy="49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BE76A-B5B9-88E7-D094-A43898307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D44E258D-0844-4C95-9F51-80D6186A6694}"/>
              </a:ext>
            </a:extLst>
          </p:cNvPr>
          <p:cNvSpPr txBox="1">
            <a:spLocks/>
          </p:cNvSpPr>
          <p:nvPr/>
        </p:nvSpPr>
        <p:spPr>
          <a:xfrm>
            <a:off x="1992348" y="1784692"/>
            <a:ext cx="9576353" cy="3288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The primary failure rate for grafts is less than that for fistulas.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The primary patency rate for grafts is less than that for fistulas.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200" dirty="0">
              <a:latin typeface="Kanit" pitchFamily="2" charset="-34"/>
              <a:cs typeface="Kanit" pitchFamily="2" charset="-34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69C9841-A1D8-ECEE-56B2-57C3ED81DADB}"/>
              </a:ext>
            </a:extLst>
          </p:cNvPr>
          <p:cNvSpPr txBox="1"/>
          <p:nvPr/>
        </p:nvSpPr>
        <p:spPr>
          <a:xfrm>
            <a:off x="0" y="55160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AVG Failure 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81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46776-6EA9-ACB0-098C-D10605524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5C75DF86-71EC-0137-558B-88F670ACE008}"/>
              </a:ext>
            </a:extLst>
          </p:cNvPr>
          <p:cNvSpPr txBox="1">
            <a:spLocks/>
          </p:cNvSpPr>
          <p:nvPr/>
        </p:nvSpPr>
        <p:spPr>
          <a:xfrm>
            <a:off x="1108771" y="1329014"/>
            <a:ext cx="9974458" cy="3556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Kanit" pitchFamily="2" charset="-34"/>
                <a:cs typeface="Kanit" pitchFamily="2" charset="-34"/>
              </a:rPr>
              <a:t>Def:  fistulas which mature successfully and are used for dialysis for some length of time but later become dysfunctional</a:t>
            </a:r>
            <a:endParaRPr lang="en-US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 primary patency rates of AVFs were 60, 51 % at 1, 2 year 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 secondary patency rates of AVF were 71, 64% at 1,2  year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200" dirty="0">
              <a:latin typeface="Kanit" pitchFamily="2" charset="-34"/>
              <a:cs typeface="Kanit" pitchFamily="2" charset="-34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B3EA1AB-D2A9-66EB-7772-C0F8027641CF}"/>
              </a:ext>
            </a:extLst>
          </p:cNvPr>
          <p:cNvSpPr txBox="1"/>
          <p:nvPr/>
        </p:nvSpPr>
        <p:spPr>
          <a:xfrm>
            <a:off x="0" y="300592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Failure : </a:t>
            </a:r>
            <a:r>
              <a:rPr lang="en-US" sz="36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secondary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 failure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67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AEF62-8D12-02A6-704C-2A63F9BF6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284CA09D-756E-2D23-EE88-64AC3DFB4355}"/>
              </a:ext>
            </a:extLst>
          </p:cNvPr>
          <p:cNvSpPr txBox="1">
            <a:spLocks/>
          </p:cNvSpPr>
          <p:nvPr/>
        </p:nvSpPr>
        <p:spPr>
          <a:xfrm>
            <a:off x="1323833" y="1640877"/>
            <a:ext cx="9824332" cy="3214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There are no universal definitions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A commonly used, simple, and practical definition of primary failure as the inability to use a fistula for dialysis within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3 months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of its creation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200" dirty="0">
              <a:latin typeface="Kanit" pitchFamily="2" charset="-34"/>
              <a:cs typeface="Kanit" pitchFamily="2" charset="-34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D3D56A1-BCB8-299B-A651-6D9BE47CB855}"/>
              </a:ext>
            </a:extLst>
          </p:cNvPr>
          <p:cNvSpPr txBox="1"/>
          <p:nvPr/>
        </p:nvSpPr>
        <p:spPr>
          <a:xfrm>
            <a:off x="0" y="55160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Maturation Failure : definition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D78FFAA-1C7A-2E20-C5EA-FC00B10DBC1B}"/>
              </a:ext>
            </a:extLst>
          </p:cNvPr>
          <p:cNvSpPr txBox="1"/>
          <p:nvPr/>
        </p:nvSpPr>
        <p:spPr>
          <a:xfrm>
            <a:off x="5185778" y="6044786"/>
            <a:ext cx="5962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Kanit" pitchFamily="2" charset="-34"/>
                <a:cs typeface="Kanit" pitchFamily="2" charset="-34"/>
              </a:rPr>
              <a:t>The Journal of Vascular Access 2021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72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889C0-96C1-7720-9A4D-E4D67C325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AEE49FC3-6103-51FF-3C27-4B8D88D267B5}"/>
              </a:ext>
            </a:extLst>
          </p:cNvPr>
          <p:cNvSpPr txBox="1">
            <a:spLocks/>
          </p:cNvSpPr>
          <p:nvPr/>
        </p:nvSpPr>
        <p:spPr>
          <a:xfrm>
            <a:off x="1700915" y="1732734"/>
            <a:ext cx="9205784" cy="4784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stenosis (90%) ; juxta-anastomotic stenosis has been implicated in as many as 64%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arterial stenosis, central venous stenosis, and the presence of collateral veins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4634485-3BCB-2045-65FC-68B9A672137F}"/>
              </a:ext>
            </a:extLst>
          </p:cNvPr>
          <p:cNvSpPr txBox="1"/>
          <p:nvPr/>
        </p:nvSpPr>
        <p:spPr>
          <a:xfrm>
            <a:off x="0" y="55160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Primary fistula failure : causes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A139718-3F5B-9306-EA35-D00ACB5DF074}"/>
              </a:ext>
            </a:extLst>
          </p:cNvPr>
          <p:cNvSpPr txBox="1"/>
          <p:nvPr/>
        </p:nvSpPr>
        <p:spPr>
          <a:xfrm>
            <a:off x="5185778" y="6044786"/>
            <a:ext cx="5962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Kanit" pitchFamily="2" charset="-34"/>
                <a:cs typeface="Kanit" pitchFamily="2" charset="-34"/>
              </a:rPr>
              <a:t>The Journal of Vascular Access 2021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18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E9AD23B-8E0E-08F0-F38D-B86759F06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78" y="711674"/>
            <a:ext cx="10263443" cy="6146326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9269C5D-5E83-36F2-BB42-6BE3F4B3E40A}"/>
              </a:ext>
            </a:extLst>
          </p:cNvPr>
          <p:cNvSpPr txBox="1"/>
          <p:nvPr/>
        </p:nvSpPr>
        <p:spPr>
          <a:xfrm>
            <a:off x="-1" y="16781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Kanit" pitchFamily="2" charset="-34"/>
                <a:cs typeface="Kanit" pitchFamily="2" charset="-34"/>
              </a:rPr>
              <a:t>Pathways that lead to AVF Maturation vs Failure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66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CE9F54-6FCB-3391-28F2-0B29E9D8C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B277B71-CF16-BF4D-B143-FE49FAF5A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A1106C8-6CA3-1EBC-1CCE-5DDCDCC06C4A}"/>
              </a:ext>
            </a:extLst>
          </p:cNvPr>
          <p:cNvSpPr txBox="1"/>
          <p:nvPr/>
        </p:nvSpPr>
        <p:spPr>
          <a:xfrm>
            <a:off x="-1524" y="169398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Arterio-Venous Graft (AVG)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A775928-978F-70F8-1366-45D5D1735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65" y="1287153"/>
            <a:ext cx="8045533" cy="4624522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AA4BF2F-499D-45ED-F2DE-34EDEC1695EB}"/>
              </a:ext>
            </a:extLst>
          </p:cNvPr>
          <p:cNvSpPr txBox="1"/>
          <p:nvPr/>
        </p:nvSpPr>
        <p:spPr>
          <a:xfrm>
            <a:off x="1834671" y="5911675"/>
            <a:ext cx="3032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Kanit" pitchFamily="2" charset="-34"/>
                <a:cs typeface="Kanit" pitchFamily="2" charset="-34"/>
              </a:rPr>
              <a:t>straight grafts*</a:t>
            </a:r>
            <a:endParaRPr lang="th-TH" sz="3200" dirty="0">
              <a:solidFill>
                <a:srgbClr val="00B05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0797D82A-E405-686E-E6D5-23FBEE8E2CDD}"/>
              </a:ext>
            </a:extLst>
          </p:cNvPr>
          <p:cNvSpPr txBox="1"/>
          <p:nvPr/>
        </p:nvSpPr>
        <p:spPr>
          <a:xfrm>
            <a:off x="6094476" y="5911674"/>
            <a:ext cx="3032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loop grafts**</a:t>
            </a:r>
            <a:endParaRPr lang="th-TH" sz="3200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21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A37C3-D984-DABA-55AA-00BE016A9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23E7956D-BF99-C9A6-D183-A3E7B05D651B}"/>
              </a:ext>
            </a:extLst>
          </p:cNvPr>
          <p:cNvSpPr txBox="1">
            <a:spLocks/>
          </p:cNvSpPr>
          <p:nvPr/>
        </p:nvSpPr>
        <p:spPr>
          <a:xfrm>
            <a:off x="852616" y="1776802"/>
            <a:ext cx="10639168" cy="3698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Venous lesions are responsible nearly all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99% of stenotic lesions detected were venous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Juxta-anastomotic stenosis is the most common cause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0575ACB-25AA-021A-760A-411EEA821D7D}"/>
              </a:ext>
            </a:extLst>
          </p:cNvPr>
          <p:cNvSpPr txBox="1"/>
          <p:nvPr/>
        </p:nvSpPr>
        <p:spPr>
          <a:xfrm>
            <a:off x="0" y="55160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Secondary fistula failure : causes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8B07BED-25DB-8D6C-BFDC-56075DB14681}"/>
              </a:ext>
            </a:extLst>
          </p:cNvPr>
          <p:cNvSpPr txBox="1"/>
          <p:nvPr/>
        </p:nvSpPr>
        <p:spPr>
          <a:xfrm>
            <a:off x="5185778" y="6044786"/>
            <a:ext cx="5962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Kanit" pitchFamily="2" charset="-34"/>
                <a:cs typeface="Kanit" pitchFamily="2" charset="-34"/>
              </a:rPr>
              <a:t>The Journal of Vascular Access 2021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66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93227-9A39-ACA8-ADAF-9412773E8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F0D6B3F7-E94F-539E-4AF4-A621AA0DAFE1}"/>
              </a:ext>
            </a:extLst>
          </p:cNvPr>
          <p:cNvSpPr txBox="1">
            <a:spLocks/>
          </p:cNvSpPr>
          <p:nvPr/>
        </p:nvSpPr>
        <p:spPr>
          <a:xfrm>
            <a:off x="2364817" y="1196034"/>
            <a:ext cx="8934554" cy="484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2600" dirty="0">
                <a:latin typeface="Kanit" pitchFamily="2" charset="-34"/>
                <a:cs typeface="Kanit" pitchFamily="2" charset="-34"/>
              </a:rPr>
              <a:t>Absence or brevity of a thrill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>
                <a:latin typeface="Kanit" pitchFamily="2" charset="-34"/>
                <a:cs typeface="Kanit" pitchFamily="2" charset="-34"/>
              </a:rPr>
              <a:t> A pulsatile fistula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>
                <a:latin typeface="Kanit" pitchFamily="2" charset="-34"/>
                <a:cs typeface="Kanit" pitchFamily="2" charset="-34"/>
              </a:rPr>
              <a:t> Failure of the AVF to collapse when elevated above the level of the heart : </a:t>
            </a:r>
            <a:r>
              <a:rPr lang="en-US" sz="24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Hand Elevation Test </a:t>
            </a:r>
            <a:endParaRPr lang="en-US" sz="2600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en-US" sz="2600" dirty="0">
                <a:latin typeface="Kanit" pitchFamily="2" charset="-34"/>
                <a:cs typeface="Kanit" pitchFamily="2" charset="-34"/>
              </a:rPr>
              <a:t>Failure of the AVF pulse to augment with occlusion of the venous limb : </a:t>
            </a:r>
            <a:r>
              <a:rPr lang="en-US" sz="26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Compression Test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>
                <a:latin typeface="Kanit" pitchFamily="2" charset="-34"/>
                <a:cs typeface="Kanit" pitchFamily="2" charset="-34"/>
              </a:rPr>
              <a:t> Prolonged bleeding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D09644E-71B0-0F54-5128-2CFE8D15EAA7}"/>
              </a:ext>
            </a:extLst>
          </p:cNvPr>
          <p:cNvSpPr txBox="1"/>
          <p:nvPr/>
        </p:nvSpPr>
        <p:spPr>
          <a:xfrm>
            <a:off x="0" y="210981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Detection of Fistula Failure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4642621-9238-F162-686C-9E62D346517E}"/>
              </a:ext>
            </a:extLst>
          </p:cNvPr>
          <p:cNvSpPr txBox="1"/>
          <p:nvPr/>
        </p:nvSpPr>
        <p:spPr>
          <a:xfrm>
            <a:off x="5185778" y="6044786"/>
            <a:ext cx="5962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Kanit" pitchFamily="2" charset="-34"/>
                <a:cs typeface="Kanit" pitchFamily="2" charset="-34"/>
              </a:rPr>
              <a:t>The Journal of Vascular Access 2021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98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06051-F62B-F651-4842-3CD178335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F7348130-0582-2D80-1FED-0CFAD9AFCA2C}"/>
              </a:ext>
            </a:extLst>
          </p:cNvPr>
          <p:cNvSpPr txBox="1">
            <a:spLocks/>
          </p:cNvSpPr>
          <p:nvPr/>
        </p:nvSpPr>
        <p:spPr>
          <a:xfrm>
            <a:off x="1323832" y="1640877"/>
            <a:ext cx="10054081" cy="3208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early intervention to identify and salvage immature fistula becomes an important part of preventing </a:t>
            </a:r>
            <a:br>
              <a:rPr lang="en-US" sz="3200" dirty="0">
                <a:latin typeface="Kanit" pitchFamily="2" charset="-34"/>
                <a:cs typeface="Kanit" pitchFamily="2" charset="-34"/>
              </a:rPr>
            </a:br>
            <a:r>
              <a:rPr lang="en-US" sz="3200" dirty="0">
                <a:latin typeface="Kanit" pitchFamily="2" charset="-34"/>
                <a:cs typeface="Kanit" pitchFamily="2" charset="-34"/>
              </a:rPr>
              <a:t>fistula loss and minimizing complications related to dialysis catheters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47E0F73-C235-F354-E746-5C39F872FABC}"/>
              </a:ext>
            </a:extLst>
          </p:cNvPr>
          <p:cNvSpPr txBox="1"/>
          <p:nvPr/>
        </p:nvSpPr>
        <p:spPr>
          <a:xfrm>
            <a:off x="0" y="55160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Maturation Failure : early detection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15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F27EA-7F0D-3CD1-9975-F97ADAD9B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9BF5D57A-D414-FD1A-935D-BCA4771F239C}"/>
              </a:ext>
            </a:extLst>
          </p:cNvPr>
          <p:cNvSpPr txBox="1">
            <a:spLocks/>
          </p:cNvSpPr>
          <p:nvPr/>
        </p:nvSpPr>
        <p:spPr>
          <a:xfrm>
            <a:off x="1152940" y="1667931"/>
            <a:ext cx="10466630" cy="3522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health care process or team interventions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medical interventions (currently no proven pharmacologic therapies to prevent primary failure)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endovascular or surgical manipulations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device intervention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AD5C02B-BD76-6464-B002-D8E5907121C8}"/>
              </a:ext>
            </a:extLst>
          </p:cNvPr>
          <p:cNvSpPr txBox="1"/>
          <p:nvPr/>
        </p:nvSpPr>
        <p:spPr>
          <a:xfrm>
            <a:off x="0" y="55160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Maturation Failure : prevention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D21C264-885D-72A2-C935-E9C5CD740B02}"/>
              </a:ext>
            </a:extLst>
          </p:cNvPr>
          <p:cNvSpPr txBox="1"/>
          <p:nvPr/>
        </p:nvSpPr>
        <p:spPr>
          <a:xfrm>
            <a:off x="2464905" y="6044786"/>
            <a:ext cx="9418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Kanit" pitchFamily="2" charset="-34"/>
                <a:cs typeface="Kanit" pitchFamily="2" charset="-34"/>
              </a:rPr>
              <a:t>Canadian Journal of Kidney Health and Disease 2016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84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6B4C6-666D-89E3-CCC8-FC47E168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E65EC15D-0174-9331-2F9A-0CD065EEA765}"/>
              </a:ext>
            </a:extLst>
          </p:cNvPr>
          <p:cNvSpPr txBox="1">
            <a:spLocks/>
          </p:cNvSpPr>
          <p:nvPr/>
        </p:nvSpPr>
        <p:spPr>
          <a:xfrm>
            <a:off x="1149178" y="1776801"/>
            <a:ext cx="10342606" cy="4784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Doppler ultrasound 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Venography: prior CV Catheter </a:t>
            </a:r>
            <a:r>
              <a:rPr lang="en-US" sz="3200" dirty="0" err="1">
                <a:latin typeface="Kanit" pitchFamily="2" charset="-34"/>
                <a:cs typeface="Kanit" pitchFamily="2" charset="-34"/>
              </a:rPr>
              <a:t>insersion</a:t>
            </a:r>
            <a:endParaRPr lang="en-US" sz="3200" dirty="0">
              <a:latin typeface="Kanit" pitchFamily="2" charset="-34"/>
              <a:cs typeface="Kanit" pitchFamily="2" charset="-34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A widely used threshold for determining appropriate vascular anatomy is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a venous luminal diameter of 2.5 mm and an arterial inflow diameter of 2 mm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0BA8AFF-2032-CA76-D3C8-A0497CDE50CB}"/>
              </a:ext>
            </a:extLst>
          </p:cNvPr>
          <p:cNvSpPr txBox="1"/>
          <p:nvPr/>
        </p:nvSpPr>
        <p:spPr>
          <a:xfrm>
            <a:off x="0" y="55160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Pre-operative vessel mapping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9FF5719-1E65-37B7-E5DF-0BA388E38FD1}"/>
              </a:ext>
            </a:extLst>
          </p:cNvPr>
          <p:cNvSpPr txBox="1"/>
          <p:nvPr/>
        </p:nvSpPr>
        <p:spPr>
          <a:xfrm>
            <a:off x="5185778" y="6044786"/>
            <a:ext cx="5962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Kanit" pitchFamily="2" charset="-34"/>
                <a:cs typeface="Kanit" pitchFamily="2" charset="-34"/>
              </a:rPr>
              <a:t>The Journal of Vascular Access 2021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229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78924-3093-7C0A-4057-52A639526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902460C0-CFDD-2AC7-95F7-A11C296F948B}"/>
              </a:ext>
            </a:extLst>
          </p:cNvPr>
          <p:cNvSpPr txBox="1">
            <a:spLocks/>
          </p:cNvSpPr>
          <p:nvPr/>
        </p:nvSpPr>
        <p:spPr>
          <a:xfrm>
            <a:off x="895169" y="1243535"/>
            <a:ext cx="10849527" cy="484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Kanit" pitchFamily="2" charset="-34"/>
                <a:cs typeface="Kanit" pitchFamily="2" charset="-34"/>
              </a:rPr>
              <a:t> Surveillance &amp; Monitoring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Pharmacological Interventions : aspirin ?, infrared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Risk Factor Management : </a:t>
            </a:r>
            <a:r>
              <a:rPr lang="th-TH" sz="3200" dirty="0">
                <a:latin typeface="Kanit" pitchFamily="2" charset="-34"/>
                <a:cs typeface="Kanit" pitchFamily="2" charset="-34"/>
              </a:rPr>
              <a:t>ควบคุมความดันโลหิต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, exercise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 Technical Care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เทคนิคการเจาะ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;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การหมุนตำแหน่งเจาะ</a:t>
            </a:r>
            <a:r>
              <a:rPr lang="en-US" sz="2800" dirty="0">
                <a:latin typeface="Kanit" pitchFamily="2" charset="-34"/>
                <a:cs typeface="Kanit" pitchFamily="2" charset="-34"/>
              </a:rPr>
              <a:t>, </a:t>
            </a:r>
            <a:r>
              <a:rPr lang="th-TH" sz="2800" dirty="0">
                <a:latin typeface="Kanit" pitchFamily="2" charset="-34"/>
                <a:cs typeface="Kanit" pitchFamily="2" charset="-34"/>
              </a:rPr>
              <a:t> ใช้เข็มขนาดเหมาะสม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 การควบคุมความดัน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th-TH" sz="2800" dirty="0">
              <a:latin typeface="Kanit" pitchFamily="2" charset="-34"/>
              <a:cs typeface="Kanit" pitchFamily="2" charset="-34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			</a:t>
            </a:r>
            <a:endParaRPr lang="en-US" sz="28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92D95C5-22DB-BC44-443E-F5B325F74245}"/>
              </a:ext>
            </a:extLst>
          </p:cNvPr>
          <p:cNvSpPr txBox="1"/>
          <p:nvPr/>
        </p:nvSpPr>
        <p:spPr>
          <a:xfrm>
            <a:off x="0" y="210981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latin typeface="Kanit" pitchFamily="2" charset="-34"/>
                <a:cs typeface="Kanit" pitchFamily="2" charset="-34"/>
              </a:rPr>
              <a:t>การป้องกัน 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VA Dysfunction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611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F42E4-C73A-4578-2BA5-6850B5099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C18D1760-1B71-5B56-685D-8B7BBCB33A87}"/>
              </a:ext>
            </a:extLst>
          </p:cNvPr>
          <p:cNvSpPr txBox="1">
            <a:spLocks/>
          </p:cNvSpPr>
          <p:nvPr/>
        </p:nvSpPr>
        <p:spPr>
          <a:xfrm>
            <a:off x="1260929" y="1689305"/>
            <a:ext cx="10849527" cy="484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Kanit" pitchFamily="2" charset="-34"/>
                <a:cs typeface="Kanit" pitchFamily="2" charset="-34"/>
              </a:rPr>
              <a:t> There are also no recommended pharmacologic agents for preventing AVF failure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anit" pitchFamily="2" charset="-34"/>
                <a:cs typeface="Kanit" pitchFamily="2" charset="-34"/>
              </a:rPr>
              <a:t> Although several investigational therapies have aimed at suppressing NIH, none has shown a clear benefit towards improving AVF patency outcomes</a:t>
            </a:r>
            <a:endParaRPr lang="th-TH" sz="2800" dirty="0">
              <a:latin typeface="Kanit" pitchFamily="2" charset="-34"/>
              <a:cs typeface="Kanit" pitchFamily="2" charset="-34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th-TH" sz="2800" dirty="0">
                <a:latin typeface="Kanit" pitchFamily="2" charset="-34"/>
                <a:cs typeface="Kanit" pitchFamily="2" charset="-34"/>
              </a:rPr>
              <a:t>			</a:t>
            </a:r>
            <a:endParaRPr lang="en-US" sz="28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08A679F-A927-6188-EC60-A630951B7724}"/>
              </a:ext>
            </a:extLst>
          </p:cNvPr>
          <p:cNvSpPr txBox="1"/>
          <p:nvPr/>
        </p:nvSpPr>
        <p:spPr>
          <a:xfrm>
            <a:off x="0" y="473871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Current Clinical Strategies to Prevent AVF Failure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7F4908-07DE-B192-93B7-CC04E14101A1}"/>
              </a:ext>
            </a:extLst>
          </p:cNvPr>
          <p:cNvSpPr txBox="1"/>
          <p:nvPr/>
        </p:nvSpPr>
        <p:spPr>
          <a:xfrm>
            <a:off x="5437823" y="5352855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i="0" u="none" strike="noStrike" baseline="0" dirty="0">
                <a:latin typeface="Kanit" pitchFamily="2" charset="-34"/>
                <a:cs typeface="Kanit" pitchFamily="2" charset="-34"/>
              </a:rPr>
              <a:t>Biomolecules 2022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335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FA4A8-C12D-43CD-7BCF-5ADE661A1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0E27B68C-E3C6-CE38-C8DF-267CBB635A74}"/>
              </a:ext>
            </a:extLst>
          </p:cNvPr>
          <p:cNvSpPr txBox="1">
            <a:spLocks/>
          </p:cNvSpPr>
          <p:nvPr/>
        </p:nvSpPr>
        <p:spPr>
          <a:xfrm>
            <a:off x="1252151" y="1600043"/>
            <a:ext cx="9870773" cy="3872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early : non-functional AVF, complete patency loss in the first three or six months of creation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 late :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true and false aneurysms, venous stenosis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at anastomosis or AVF puncture sites, collateral circulation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E6479B9-A6D2-B238-13C4-50C699878F33}"/>
              </a:ext>
            </a:extLst>
          </p:cNvPr>
          <p:cNvSpPr txBox="1"/>
          <p:nvPr/>
        </p:nvSpPr>
        <p:spPr>
          <a:xfrm>
            <a:off x="0" y="551604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Other AVF Complications : 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90DE6F8-D93F-5A63-94A5-93EC2B4E892E}"/>
              </a:ext>
            </a:extLst>
          </p:cNvPr>
          <p:cNvSpPr txBox="1"/>
          <p:nvPr/>
        </p:nvSpPr>
        <p:spPr>
          <a:xfrm>
            <a:off x="7748421" y="6048375"/>
            <a:ext cx="4207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Kanit" pitchFamily="2" charset="-34"/>
                <a:cs typeface="Kanit" pitchFamily="2" charset="-34"/>
              </a:rPr>
              <a:t>Acta Angiol 2017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493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D392497-F681-BDB1-1ECC-67DA2DF96116}"/>
              </a:ext>
            </a:extLst>
          </p:cNvPr>
          <p:cNvSpPr txBox="1"/>
          <p:nvPr/>
        </p:nvSpPr>
        <p:spPr>
          <a:xfrm>
            <a:off x="0" y="2228671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829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BC6F06-1ACF-1655-E472-591DF7BAB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53AD0C-A2D9-C0AD-BCB5-5476A01B9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5DAD251-2FE6-0D48-BE1D-8CAB446E4D1E}"/>
              </a:ext>
            </a:extLst>
          </p:cNvPr>
          <p:cNvSpPr txBox="1"/>
          <p:nvPr/>
        </p:nvSpPr>
        <p:spPr>
          <a:xfrm>
            <a:off x="-1524" y="169398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Central </a:t>
            </a:r>
            <a:r>
              <a:rPr lang="en-US" sz="3600">
                <a:latin typeface="Kanit" pitchFamily="2" charset="-34"/>
                <a:cs typeface="Kanit" pitchFamily="2" charset="-34"/>
              </a:rPr>
              <a:t>Venous Catheter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ED19BC0F-110D-72D0-079B-BBFF1352B17E}"/>
              </a:ext>
            </a:extLst>
          </p:cNvPr>
          <p:cNvSpPr txBox="1"/>
          <p:nvPr/>
        </p:nvSpPr>
        <p:spPr>
          <a:xfrm>
            <a:off x="434716" y="881441"/>
            <a:ext cx="51813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Kanit" pitchFamily="2" charset="-34"/>
                <a:cs typeface="Kanit" pitchFamily="2" charset="-34"/>
              </a:rPr>
              <a:t>Non-Tunneled </a:t>
            </a:r>
            <a:endParaRPr lang="th-TH" sz="3200" dirty="0">
              <a:solidFill>
                <a:srgbClr val="00B050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B7B52D2-7EFF-8DF7-CEA3-B2186E8CC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76" y="1822417"/>
            <a:ext cx="10135399" cy="4724276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4F271976-B656-3232-59CC-4D43BCA6FE83}"/>
              </a:ext>
            </a:extLst>
          </p:cNvPr>
          <p:cNvSpPr txBox="1"/>
          <p:nvPr/>
        </p:nvSpPr>
        <p:spPr>
          <a:xfrm>
            <a:off x="6765061" y="881441"/>
            <a:ext cx="42763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Tunneled Catheters*</a:t>
            </a:r>
            <a:endParaRPr lang="th-TH" sz="3200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270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C3859-6BBC-829C-1AFC-C1B8E996F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27E1AFE-54E0-1FA9-531D-F5919321B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088" y="1456423"/>
            <a:ext cx="9663823" cy="4872644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Non-tunneled “temporary” CVC should only be in place for </a:t>
            </a:r>
            <a:r>
              <a:rPr lang="en-US" sz="44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2 weeks 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to reduce the risk of catheter-related infection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anit" pitchFamily="2" charset="-34"/>
                <a:cs typeface="Kanit" pitchFamily="2" charset="-34"/>
              </a:rPr>
              <a:t>The key complications with CVC use include CVC dysfunction, CVC-related infections, and </a:t>
            </a:r>
            <a:r>
              <a:rPr lang="en-US" sz="32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central venous stenosis</a:t>
            </a:r>
            <a:endParaRPr lang="th-TH" sz="3200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6B4C511-2CFB-A9AC-4AC2-13304EC13717}"/>
              </a:ext>
            </a:extLst>
          </p:cNvPr>
          <p:cNvSpPr txBox="1"/>
          <p:nvPr/>
        </p:nvSpPr>
        <p:spPr>
          <a:xfrm>
            <a:off x="0" y="528933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Central Venous Catheter</a:t>
            </a:r>
            <a:r>
              <a:rPr lang="th-TH" sz="3600" dirty="0">
                <a:latin typeface="Kanit" pitchFamily="2" charset="-34"/>
                <a:cs typeface="Kanit" pitchFamily="2" charset="-34"/>
              </a:rPr>
              <a:t> </a:t>
            </a:r>
            <a:r>
              <a:rPr lang="en-US" sz="3600" dirty="0">
                <a:latin typeface="Kanit" pitchFamily="2" charset="-34"/>
                <a:cs typeface="Kanit" pitchFamily="2" charset="-34"/>
              </a:rPr>
              <a:t>: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91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32A15-F3E8-0858-85BB-4D09852E3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E361D48-7573-B80B-EB66-2A633339E193}"/>
              </a:ext>
            </a:extLst>
          </p:cNvPr>
          <p:cNvSpPr txBox="1"/>
          <p:nvPr/>
        </p:nvSpPr>
        <p:spPr>
          <a:xfrm>
            <a:off x="0" y="122663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vs AVG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71785DFD-FF95-7EC2-626A-7EBD8296A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67435"/>
              </p:ext>
            </p:extLst>
          </p:nvPr>
        </p:nvGraphicFramePr>
        <p:xfrm>
          <a:off x="263913" y="1288707"/>
          <a:ext cx="11664174" cy="4890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058">
                  <a:extLst>
                    <a:ext uri="{9D8B030D-6E8A-4147-A177-3AD203B41FA5}">
                      <a16:colId xmlns:a16="http://schemas.microsoft.com/office/drawing/2014/main" val="677072445"/>
                    </a:ext>
                  </a:extLst>
                </a:gridCol>
                <a:gridCol w="3888058">
                  <a:extLst>
                    <a:ext uri="{9D8B030D-6E8A-4147-A177-3AD203B41FA5}">
                      <a16:colId xmlns:a16="http://schemas.microsoft.com/office/drawing/2014/main" val="1049043129"/>
                    </a:ext>
                  </a:extLst>
                </a:gridCol>
                <a:gridCol w="3888058">
                  <a:extLst>
                    <a:ext uri="{9D8B030D-6E8A-4147-A177-3AD203B41FA5}">
                      <a16:colId xmlns:a16="http://schemas.microsoft.com/office/drawing/2014/main" val="2477432382"/>
                    </a:ext>
                  </a:extLst>
                </a:gridCol>
              </a:tblGrid>
              <a:tr h="750231">
                <a:tc>
                  <a:txBody>
                    <a:bodyPr/>
                    <a:lstStyle/>
                    <a:p>
                      <a:endParaRPr lang="th-TH" sz="240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Kanit" pitchFamily="2" charset="-34"/>
                          <a:cs typeface="Kanit" pitchFamily="2" charset="-34"/>
                        </a:rPr>
                        <a:t>AVF</a:t>
                      </a:r>
                      <a:endParaRPr lang="th-TH" sz="320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Kanit" pitchFamily="2" charset="-34"/>
                          <a:cs typeface="Kanit" pitchFamily="2" charset="-34"/>
                        </a:rPr>
                        <a:t>AVG</a:t>
                      </a:r>
                      <a:endParaRPr lang="th-TH" sz="3200" dirty="0"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5747907"/>
                  </a:ext>
                </a:extLst>
              </a:tr>
              <a:tr h="576394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อายุการใช้งาน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5-10 ปี หรือมากกว่า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2-5 ปี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33816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ความเสี่ยง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Thrombosis</a:t>
                      </a:r>
                      <a:endParaRPr lang="th-TH" sz="2800" dirty="0">
                        <a:solidFill>
                          <a:schemeClr val="tx1"/>
                        </a:solidFill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5-10%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20-30%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84681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ความเสี่ยง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Stenosis</a:t>
                      </a:r>
                      <a:endParaRPr lang="th-TH" sz="2800" dirty="0">
                        <a:solidFill>
                          <a:schemeClr val="tx1"/>
                        </a:solidFill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ต่ำ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สูง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2066284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ความเสี่ยงติดเชื้อ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ต่ำมาก (&lt;1%)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ต่ำ (2-5%)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9655879"/>
                  </a:ext>
                </a:extLst>
              </a:tr>
              <a:tr h="856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ภาวะแทรกซ้อนเฉพาะ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SzPct val="75000"/>
                        <a:buFont typeface="Wingdings" panose="05000000000000000000" pitchFamily="2" charset="2"/>
                        <a:buChar char="ü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Steal syndrome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SzPct val="75000"/>
                        <a:buFont typeface="Wingdings" panose="05000000000000000000" pitchFamily="2" charset="2"/>
                        <a:buChar char="ü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High output HF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SzPct val="75000"/>
                        <a:buFont typeface="Wingdings" panose="05000000000000000000" pitchFamily="2" charset="2"/>
                        <a:buChar char="ü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Aneurysm formation</a:t>
                      </a:r>
                      <a:endParaRPr lang="th-TH" sz="2800" dirty="0">
                        <a:solidFill>
                          <a:schemeClr val="tx1"/>
                        </a:solidFill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SzPct val="75000"/>
                        <a:buFont typeface="Wingdings" panose="05000000000000000000" pitchFamily="2" charset="2"/>
                        <a:buChar char="ü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Seroma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SzPct val="75000"/>
                        <a:buFont typeface="Wingdings" panose="05000000000000000000" pitchFamily="2" charset="2"/>
                        <a:buChar char="ü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Graft infection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SzPct val="75000"/>
                        <a:buFont typeface="Wingdings" panose="05000000000000000000" pitchFamily="2" charset="2"/>
                        <a:buChar char="ü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Kanit" pitchFamily="2" charset="-34"/>
                          <a:cs typeface="Kanit" pitchFamily="2" charset="-34"/>
                        </a:rPr>
                        <a:t>Pseudoaneurysm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74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9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B5216D-1126-400B-814F-9244D1CA0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 descr="รูปภาพประกอบด้วย แผนภาพ, โครงกระดูก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762910D8-FF1A-3617-5EFD-BD3B59EFCE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48" b="12748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BC6F9A9-12F4-4EF4-B976-5239CD53263F}"/>
              </a:ext>
            </a:extLst>
          </p:cNvPr>
          <p:cNvSpPr txBox="1"/>
          <p:nvPr/>
        </p:nvSpPr>
        <p:spPr>
          <a:xfrm>
            <a:off x="43045" y="314142"/>
            <a:ext cx="12145906" cy="1977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solidFill>
                  <a:srgbClr val="C00000"/>
                </a:solidFill>
                <a:effectLst>
                  <a:glow rad="927100">
                    <a:schemeClr val="accent1">
                      <a:alpha val="40000"/>
                    </a:schemeClr>
                  </a:glow>
                  <a:reflection endPos="0" dist="50800" dir="5400000" sy="-100000" algn="bl" rotWithShape="0"/>
                </a:effectLst>
                <a:latin typeface="Kanit" pitchFamily="2" charset="-34"/>
                <a:ea typeface="+mj-ea"/>
                <a:cs typeface="Kanit" pitchFamily="2" charset="-34"/>
              </a:rPr>
              <a:t>Anatomy of Upper </a:t>
            </a:r>
            <a:r>
              <a:rPr lang="en-US" sz="5200" dirty="0">
                <a:solidFill>
                  <a:schemeClr val="bg1"/>
                </a:solidFill>
                <a:effectLst>
                  <a:glow rad="927100">
                    <a:schemeClr val="accent1">
                      <a:alpha val="40000"/>
                    </a:schemeClr>
                  </a:glow>
                  <a:reflection endPos="0" dist="50800" dir="5400000" sy="-100000" algn="bl" rotWithShape="0"/>
                </a:effectLst>
                <a:latin typeface="Kanit" pitchFamily="2" charset="-34"/>
                <a:ea typeface="+mj-ea"/>
                <a:cs typeface="Kanit" pitchFamily="2" charset="-34"/>
              </a:rPr>
              <a:t>Extre</a:t>
            </a:r>
            <a:r>
              <a:rPr lang="en-US" sz="5200" dirty="0">
                <a:solidFill>
                  <a:srgbClr val="C00000"/>
                </a:solidFill>
                <a:effectLst>
                  <a:glow rad="927100">
                    <a:schemeClr val="accent1">
                      <a:alpha val="40000"/>
                    </a:schemeClr>
                  </a:glow>
                  <a:reflection endPos="0" dist="50800" dir="5400000" sy="-100000" algn="bl" rotWithShape="0"/>
                </a:effectLst>
                <a:latin typeface="Kanit" pitchFamily="2" charset="-34"/>
                <a:ea typeface="+mj-ea"/>
                <a:cs typeface="Kanit" pitchFamily="2" charset="-34"/>
              </a:rPr>
              <a:t>mity Vessels</a:t>
            </a: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F5A49ABB-A46B-B303-7C40-C1317CB80973}"/>
              </a:ext>
            </a:extLst>
          </p:cNvPr>
          <p:cNvSpPr/>
          <p:nvPr/>
        </p:nvSpPr>
        <p:spPr>
          <a:xfrm>
            <a:off x="2984592" y="4331368"/>
            <a:ext cx="1515221" cy="721893"/>
          </a:xfrm>
          <a:prstGeom prst="rect">
            <a:avLst/>
          </a:prstGeom>
          <a:noFill/>
          <a:ln w="76200" cmpd="thickThin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39904E06-9FF4-91A4-7AEF-73C1A4FA4666}"/>
              </a:ext>
            </a:extLst>
          </p:cNvPr>
          <p:cNvSpPr/>
          <p:nvPr/>
        </p:nvSpPr>
        <p:spPr>
          <a:xfrm>
            <a:off x="4267960" y="2560669"/>
            <a:ext cx="1663608" cy="721893"/>
          </a:xfrm>
          <a:prstGeom prst="rect">
            <a:avLst/>
          </a:prstGeom>
          <a:noFill/>
          <a:ln w="76200" cmpd="thickThin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F813A78E-D71F-0445-A671-D7247833C4DD}"/>
              </a:ext>
            </a:extLst>
          </p:cNvPr>
          <p:cNvSpPr/>
          <p:nvPr/>
        </p:nvSpPr>
        <p:spPr>
          <a:xfrm>
            <a:off x="8081971" y="2789292"/>
            <a:ext cx="1515221" cy="72189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4E04B9C6-1962-C337-A271-F81F540DF35B}"/>
              </a:ext>
            </a:extLst>
          </p:cNvPr>
          <p:cNvSpPr/>
          <p:nvPr/>
        </p:nvSpPr>
        <p:spPr>
          <a:xfrm>
            <a:off x="7961657" y="3846325"/>
            <a:ext cx="1515221" cy="721893"/>
          </a:xfrm>
          <a:prstGeom prst="rect">
            <a:avLst/>
          </a:prstGeom>
          <a:noFill/>
          <a:ln w="76200" cmpd="thinThick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C5A3CB71-E998-E97C-44D6-5EB116D66651}"/>
              </a:ext>
            </a:extLst>
          </p:cNvPr>
          <p:cNvSpPr/>
          <p:nvPr/>
        </p:nvSpPr>
        <p:spPr>
          <a:xfrm>
            <a:off x="1689193" y="5369748"/>
            <a:ext cx="1515221" cy="721893"/>
          </a:xfrm>
          <a:prstGeom prst="rect">
            <a:avLst/>
          </a:prstGeom>
          <a:noFill/>
          <a:ln w="76200" cmpd="thinThick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99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809435-EDAF-96CE-F3A0-0859B38DE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9170B5-1814-6DB1-6CC8-7174952D6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C2B9518-71C9-456E-5C5A-A731B2B65F82}"/>
              </a:ext>
            </a:extLst>
          </p:cNvPr>
          <p:cNvSpPr txBox="1"/>
          <p:nvPr/>
        </p:nvSpPr>
        <p:spPr>
          <a:xfrm>
            <a:off x="-1524" y="169398"/>
            <a:ext cx="12192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Kanit" pitchFamily="2" charset="-34"/>
                <a:cs typeface="Kanit" pitchFamily="2" charset="-34"/>
              </a:rPr>
              <a:t>AVF (AVG) : location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4A1AB8F6-408D-3229-1BC8-EF7096689C81}"/>
              </a:ext>
            </a:extLst>
          </p:cNvPr>
          <p:cNvGrpSpPr/>
          <p:nvPr/>
        </p:nvGrpSpPr>
        <p:grpSpPr>
          <a:xfrm>
            <a:off x="201814" y="845677"/>
            <a:ext cx="11266286" cy="5842925"/>
            <a:chOff x="201814" y="845677"/>
            <a:chExt cx="11266286" cy="5842925"/>
          </a:xfrm>
        </p:grpSpPr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id="{37EC2C08-8425-3760-3803-45B783BE1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900" y="1521956"/>
              <a:ext cx="10998200" cy="5166646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AB8916F0-2120-47EA-4835-43830BA9B7B7}"/>
                </a:ext>
              </a:extLst>
            </p:cNvPr>
            <p:cNvSpPr txBox="1"/>
            <p:nvPr/>
          </p:nvSpPr>
          <p:spPr>
            <a:xfrm>
              <a:off x="201814" y="845677"/>
              <a:ext cx="3032321" cy="8540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rgbClr val="C00000"/>
                  </a:solidFill>
                  <a:latin typeface="Kanit" pitchFamily="2" charset="-34"/>
                  <a:cs typeface="Kanit" pitchFamily="2" charset="-34"/>
                </a:rPr>
                <a:t>Radio-cephalic**</a:t>
              </a:r>
              <a:r>
                <a:rPr lang="en-US" sz="3600" dirty="0">
                  <a:solidFill>
                    <a:srgbClr val="C00000"/>
                  </a:solidFill>
                  <a:latin typeface="Kanit" pitchFamily="2" charset="-34"/>
                  <a:cs typeface="Kanit" pitchFamily="2" charset="-34"/>
                </a:rPr>
                <a:t> </a:t>
              </a:r>
              <a:endParaRPr lang="th-TH" sz="3600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05A1CAFB-47DB-1681-8721-77324EE856DA}"/>
                </a:ext>
              </a:extLst>
            </p:cNvPr>
            <p:cNvSpPr txBox="1"/>
            <p:nvPr/>
          </p:nvSpPr>
          <p:spPr>
            <a:xfrm>
              <a:off x="3981450" y="845677"/>
              <a:ext cx="3225465" cy="8540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err="1">
                  <a:solidFill>
                    <a:srgbClr val="00B050"/>
                  </a:solidFill>
                  <a:latin typeface="Kanit" pitchFamily="2" charset="-34"/>
                  <a:cs typeface="Kanit" pitchFamily="2" charset="-34"/>
                </a:rPr>
                <a:t>Brachio</a:t>
              </a:r>
              <a:r>
                <a:rPr lang="en-US" dirty="0">
                  <a:solidFill>
                    <a:srgbClr val="00B050"/>
                  </a:solidFill>
                  <a:latin typeface="Kanit" pitchFamily="2" charset="-34"/>
                  <a:cs typeface="Kanit" pitchFamily="2" charset="-34"/>
                </a:rPr>
                <a:t>-cephalic*</a:t>
              </a:r>
              <a:r>
                <a:rPr lang="en-US" sz="3600" dirty="0">
                  <a:solidFill>
                    <a:srgbClr val="7030A0"/>
                  </a:solidFill>
                  <a:latin typeface="Kanit" pitchFamily="2" charset="-34"/>
                  <a:cs typeface="Kanit" pitchFamily="2" charset="-34"/>
                </a:rPr>
                <a:t> </a:t>
              </a:r>
              <a:endParaRPr lang="th-TH" sz="3600" dirty="0">
                <a:solidFill>
                  <a:srgbClr val="7030A0"/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65FCFB7D-31D7-9F95-FEBE-39BF19AC6477}"/>
                </a:ext>
              </a:extLst>
            </p:cNvPr>
            <p:cNvSpPr txBox="1"/>
            <p:nvPr/>
          </p:nvSpPr>
          <p:spPr>
            <a:xfrm>
              <a:off x="7954229" y="845677"/>
              <a:ext cx="3351080" cy="8540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err="1">
                  <a:solidFill>
                    <a:srgbClr val="00B0F0"/>
                  </a:solidFill>
                  <a:latin typeface="Kanit" pitchFamily="2" charset="-34"/>
                  <a:cs typeface="Kanit" pitchFamily="2" charset="-34"/>
                </a:rPr>
                <a:t>Brachio</a:t>
              </a:r>
              <a:r>
                <a:rPr lang="en-US" dirty="0">
                  <a:solidFill>
                    <a:srgbClr val="00B0F0"/>
                  </a:solidFill>
                  <a:latin typeface="Kanit" pitchFamily="2" charset="-34"/>
                  <a:cs typeface="Kanit" pitchFamily="2" charset="-34"/>
                </a:rPr>
                <a:t>-basilic </a:t>
              </a:r>
              <a:r>
                <a:rPr lang="en-US" sz="3600" dirty="0">
                  <a:solidFill>
                    <a:srgbClr val="00B0F0"/>
                  </a:solidFill>
                  <a:latin typeface="Kanit" pitchFamily="2" charset="-34"/>
                  <a:cs typeface="Kanit" pitchFamily="2" charset="-34"/>
                </a:rPr>
                <a:t> </a:t>
              </a:r>
              <a:endParaRPr lang="th-TH" sz="3600" dirty="0">
                <a:solidFill>
                  <a:srgbClr val="00B0F0"/>
                </a:solidFill>
                <a:latin typeface="Kanit" pitchFamily="2" charset="-34"/>
                <a:cs typeface="Kanit" pitchFamily="2" charset="-34"/>
              </a:endParaRPr>
            </a:p>
          </p:txBody>
        </p:sp>
      </p:grp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1677A077-9C3A-7075-482F-8421C43F3A40}"/>
              </a:ext>
            </a:extLst>
          </p:cNvPr>
          <p:cNvSpPr/>
          <p:nvPr/>
        </p:nvSpPr>
        <p:spPr>
          <a:xfrm>
            <a:off x="412404" y="4380807"/>
            <a:ext cx="1354975" cy="63176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6AA7D59F-54D2-6A9A-1844-546E8D555885}"/>
              </a:ext>
            </a:extLst>
          </p:cNvPr>
          <p:cNvGrpSpPr/>
          <p:nvPr/>
        </p:nvGrpSpPr>
        <p:grpSpPr>
          <a:xfrm>
            <a:off x="7741227" y="3481528"/>
            <a:ext cx="3564081" cy="434272"/>
            <a:chOff x="7741227" y="3481528"/>
            <a:chExt cx="3564081" cy="434272"/>
          </a:xfrm>
        </p:grpSpPr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385BCF68-80A6-F09E-18EC-369C9E54CA4F}"/>
                </a:ext>
              </a:extLst>
            </p:cNvPr>
            <p:cNvSpPr/>
            <p:nvPr/>
          </p:nvSpPr>
          <p:spPr>
            <a:xfrm>
              <a:off x="7741227" y="3481528"/>
              <a:ext cx="960340" cy="376338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5BA8C29B-1B53-C165-91E5-565C3474F57C}"/>
                </a:ext>
              </a:extLst>
            </p:cNvPr>
            <p:cNvSpPr/>
            <p:nvPr/>
          </p:nvSpPr>
          <p:spPr>
            <a:xfrm>
              <a:off x="10040169" y="3539462"/>
              <a:ext cx="1265139" cy="376338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accent5"/>
                </a:solidFill>
              </a:endParaRPr>
            </a:p>
          </p:txBody>
        </p:sp>
        <p:cxnSp>
          <p:nvCxnSpPr>
            <p:cNvPr id="18" name="ลูกศรเชื่อมต่อแบบตรง 17">
              <a:extLst>
                <a:ext uri="{FF2B5EF4-FFF2-40B4-BE49-F238E27FC236}">
                  <a16:creationId xmlns:a16="http://schemas.microsoft.com/office/drawing/2014/main" id="{882406E5-1484-C51B-CA08-257F0E85FD5D}"/>
                </a:ext>
              </a:extLst>
            </p:cNvPr>
            <p:cNvCxnSpPr/>
            <p:nvPr/>
          </p:nvCxnSpPr>
          <p:spPr>
            <a:xfrm>
              <a:off x="8701567" y="3658107"/>
              <a:ext cx="583749" cy="0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ลูกศรเชื่อมต่อแบบตรง 21">
              <a:extLst>
                <a:ext uri="{FF2B5EF4-FFF2-40B4-BE49-F238E27FC236}">
                  <a16:creationId xmlns:a16="http://schemas.microsoft.com/office/drawing/2014/main" id="{623992B6-9380-A145-3A4F-838F59AE166A}"/>
                </a:ext>
              </a:extLst>
            </p:cNvPr>
            <p:cNvCxnSpPr/>
            <p:nvPr/>
          </p:nvCxnSpPr>
          <p:spPr>
            <a:xfrm flipH="1">
              <a:off x="9526385" y="3658107"/>
              <a:ext cx="513784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4682F9D9-F3DD-EFC0-720F-D7B277454383}"/>
              </a:ext>
            </a:extLst>
          </p:cNvPr>
          <p:cNvGrpSpPr/>
          <p:nvPr/>
        </p:nvGrpSpPr>
        <p:grpSpPr>
          <a:xfrm>
            <a:off x="3690390" y="3624855"/>
            <a:ext cx="3799378" cy="1008106"/>
            <a:chOff x="3690390" y="3624855"/>
            <a:chExt cx="3799378" cy="1008106"/>
          </a:xfrm>
        </p:grpSpPr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E07BAC80-B49F-7611-A36D-7AB5D8AB89F4}"/>
                </a:ext>
              </a:extLst>
            </p:cNvPr>
            <p:cNvSpPr/>
            <p:nvPr/>
          </p:nvSpPr>
          <p:spPr>
            <a:xfrm>
              <a:off x="3690390" y="4001193"/>
              <a:ext cx="1471814" cy="631768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00B050"/>
                </a:solidFill>
              </a:endParaRPr>
            </a:p>
          </p:txBody>
        </p:sp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id="{593FF16B-51BD-9BA1-AAFF-19BA9DD0CB8A}"/>
                </a:ext>
              </a:extLst>
            </p:cNvPr>
            <p:cNvSpPr/>
            <p:nvPr/>
          </p:nvSpPr>
          <p:spPr>
            <a:xfrm>
              <a:off x="6529428" y="3624855"/>
              <a:ext cx="960340" cy="376338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23" name="ลูกศรเชื่อมต่อแบบตรง 22">
              <a:extLst>
                <a:ext uri="{FF2B5EF4-FFF2-40B4-BE49-F238E27FC236}">
                  <a16:creationId xmlns:a16="http://schemas.microsoft.com/office/drawing/2014/main" id="{7EC5685D-F82E-A4E9-2A19-F4BB6BD0CEBF}"/>
                </a:ext>
              </a:extLst>
            </p:cNvPr>
            <p:cNvCxnSpPr/>
            <p:nvPr/>
          </p:nvCxnSpPr>
          <p:spPr>
            <a:xfrm flipH="1">
              <a:off x="6015644" y="3744005"/>
              <a:ext cx="513784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ลูกศรเชื่อมต่อแบบตรง 23">
              <a:extLst>
                <a:ext uri="{FF2B5EF4-FFF2-40B4-BE49-F238E27FC236}">
                  <a16:creationId xmlns:a16="http://schemas.microsoft.com/office/drawing/2014/main" id="{A40C6BD4-EF3D-0F15-644C-A9E817CD2AEE}"/>
                </a:ext>
              </a:extLst>
            </p:cNvPr>
            <p:cNvCxnSpPr/>
            <p:nvPr/>
          </p:nvCxnSpPr>
          <p:spPr>
            <a:xfrm>
              <a:off x="5162204" y="4192893"/>
              <a:ext cx="583749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ลูกศรเชื่อมต่อแบบตรง 24">
            <a:extLst>
              <a:ext uri="{FF2B5EF4-FFF2-40B4-BE49-F238E27FC236}">
                <a16:creationId xmlns:a16="http://schemas.microsoft.com/office/drawing/2014/main" id="{A1DBCDF0-46D9-DFC4-ADF7-1DDECD6F23FA}"/>
              </a:ext>
            </a:extLst>
          </p:cNvPr>
          <p:cNvCxnSpPr/>
          <p:nvPr/>
        </p:nvCxnSpPr>
        <p:spPr>
          <a:xfrm>
            <a:off x="1596956" y="4542027"/>
            <a:ext cx="583749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>
            <a:extLst>
              <a:ext uri="{FF2B5EF4-FFF2-40B4-BE49-F238E27FC236}">
                <a16:creationId xmlns:a16="http://schemas.microsoft.com/office/drawing/2014/main" id="{C1804872-E0AB-C94D-3045-CE2A5764C098}"/>
              </a:ext>
            </a:extLst>
          </p:cNvPr>
          <p:cNvCxnSpPr>
            <a:cxnSpLocks/>
          </p:cNvCxnSpPr>
          <p:nvPr/>
        </p:nvCxnSpPr>
        <p:spPr>
          <a:xfrm>
            <a:off x="1596956" y="4874536"/>
            <a:ext cx="443345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6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15504</TotalTime>
  <Words>2094</Words>
  <Application>Microsoft Office PowerPoint</Application>
  <PresentationFormat>แบบจอกว้าง</PresentationFormat>
  <Paragraphs>318</Paragraphs>
  <Slides>48</Slides>
  <Notes>40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48</vt:i4>
      </vt:variant>
    </vt:vector>
  </HeadingPairs>
  <TitlesOfParts>
    <vt:vector size="58" baseType="lpstr">
      <vt:lpstr>ADLaM Display</vt:lpstr>
      <vt:lpstr>Arial</vt:lpstr>
      <vt:lpstr>Calibri</vt:lpstr>
      <vt:lpstr>Calibri Light</vt:lpstr>
      <vt:lpstr>Courier New</vt:lpstr>
      <vt:lpstr>Helvetica</vt:lpstr>
      <vt:lpstr>Kanit</vt:lpstr>
      <vt:lpstr>Kanit </vt:lpstr>
      <vt:lpstr>Wingdings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เจริญ เกียรติวัชรชัย</dc:creator>
  <cp:lastModifiedBy>เจริญ เกียรติวัชรชัย</cp:lastModifiedBy>
  <cp:revision>875</cp:revision>
  <dcterms:created xsi:type="dcterms:W3CDTF">2025-02-08T06:56:00Z</dcterms:created>
  <dcterms:modified xsi:type="dcterms:W3CDTF">2025-06-18T05:56:35Z</dcterms:modified>
</cp:coreProperties>
</file>